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76" r:id="rId2"/>
  </p:sldMasterIdLst>
  <p:notesMasterIdLst>
    <p:notesMasterId r:id="rId40"/>
  </p:notesMasterIdLst>
  <p:handoutMasterIdLst>
    <p:handoutMasterId r:id="rId41"/>
  </p:handoutMasterIdLst>
  <p:sldIdLst>
    <p:sldId id="596" r:id="rId3"/>
    <p:sldId id="425" r:id="rId4"/>
    <p:sldId id="597" r:id="rId5"/>
    <p:sldId id="599" r:id="rId6"/>
    <p:sldId id="600" r:id="rId7"/>
    <p:sldId id="548" r:id="rId8"/>
    <p:sldId id="601" r:id="rId9"/>
    <p:sldId id="602" r:id="rId10"/>
    <p:sldId id="614" r:id="rId11"/>
    <p:sldId id="579" r:id="rId12"/>
    <p:sldId id="265" r:id="rId13"/>
    <p:sldId id="269" r:id="rId14"/>
    <p:sldId id="589" r:id="rId15"/>
    <p:sldId id="266" r:id="rId16"/>
    <p:sldId id="604" r:id="rId17"/>
    <p:sldId id="580" r:id="rId18"/>
    <p:sldId id="593" r:id="rId19"/>
    <p:sldId id="582" r:id="rId20"/>
    <p:sldId id="606" r:id="rId21"/>
    <p:sldId id="581" r:id="rId22"/>
    <p:sldId id="591" r:id="rId23"/>
    <p:sldId id="594" r:id="rId24"/>
    <p:sldId id="607" r:id="rId25"/>
    <p:sldId id="585" r:id="rId26"/>
    <p:sldId id="609" r:id="rId27"/>
    <p:sldId id="578" r:id="rId28"/>
    <p:sldId id="575" r:id="rId29"/>
    <p:sldId id="577" r:id="rId30"/>
    <p:sldId id="569" r:id="rId31"/>
    <p:sldId id="571" r:id="rId32"/>
    <p:sldId id="570" r:id="rId33"/>
    <p:sldId id="572" r:id="rId34"/>
    <p:sldId id="573" r:id="rId35"/>
    <p:sldId id="610" r:id="rId36"/>
    <p:sldId id="567" r:id="rId37"/>
    <p:sldId id="613" r:id="rId38"/>
    <p:sldId id="293"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E430304-FF53-6584-C809-45348D3358C2}" name="PETRISOR Anca" initials="AP" userId="S::Anca.PETRISOR@edqm.eu::4c5651fb-201e-4a56-bc83-6785e8a01542" providerId="AD"/>
  <p188:author id="{CF4E7F1C-49F4-3695-8D4F-06F2971ED685}" name="CHAUVIN Sara" initials="CS" userId="S::sara.chauvin@edqm.eu::5c0b8d82-0f71-4507-824c-633655290979" providerId="AD"/>
  <p188:author id="{72E19071-6983-BDFC-A966-47F063363F90}" name="CHAUVIN Sara" initials="" userId="S::Sara.CHAUVIN@edqm.eu::5c0b8d82-0f71-4507-824c-63365529097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0E3D8A"/>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74" autoAdjust="0"/>
    <p:restoredTop sz="96357" autoAdjust="0"/>
  </p:normalViewPr>
  <p:slideViewPr>
    <p:cSldViewPr snapToGrid="0">
      <p:cViewPr varScale="1">
        <p:scale>
          <a:sx n="82" d="100"/>
          <a:sy n="82" d="100"/>
        </p:scale>
        <p:origin x="658" y="58"/>
      </p:cViewPr>
      <p:guideLst>
        <p:guide orient="horz" pos="2160"/>
        <p:guide pos="3840"/>
      </p:guideLst>
    </p:cSldViewPr>
  </p:slideViewPr>
  <p:outlineViewPr>
    <p:cViewPr>
      <p:scale>
        <a:sx n="33" d="100"/>
        <a:sy n="33" d="100"/>
      </p:scale>
      <p:origin x="0" y="0"/>
    </p:cViewPr>
  </p:outlineViewPr>
  <p:notesTextViewPr>
    <p:cViewPr>
      <p:scale>
        <a:sx n="3" d="2"/>
        <a:sy n="3" d="2"/>
      </p:scale>
      <p:origin x="0" y="-43"/>
    </p:cViewPr>
  </p:notesTextViewPr>
  <p:sorterViewPr>
    <p:cViewPr>
      <p:scale>
        <a:sx n="100" d="100"/>
        <a:sy n="100" d="100"/>
      </p:scale>
      <p:origin x="0" y="-5202"/>
    </p:cViewPr>
  </p:sorterViewPr>
  <p:notesViewPr>
    <p:cSldViewPr snapToGrid="0">
      <p:cViewPr varScale="1">
        <p:scale>
          <a:sx n="88" d="100"/>
          <a:sy n="88" d="100"/>
        </p:scale>
        <p:origin x="382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449002-3C00-46DD-A917-024FC37140A0}" type="datetimeFigureOut">
              <a:rPr lang="fr-FR" smtClean="0"/>
              <a:t>07/12/2023</a:t>
            </a:fld>
            <a:endParaRPr lang="fr-F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756732-3F78-4458-B528-86AB81F274AF}" type="slidenum">
              <a:rPr lang="fr-FR" smtClean="0"/>
              <a:t>‹#›</a:t>
            </a:fld>
            <a:endParaRPr lang="fr-FR"/>
          </a:p>
        </p:txBody>
      </p:sp>
    </p:spTree>
    <p:extLst>
      <p:ext uri="{BB962C8B-B14F-4D97-AF65-F5344CB8AC3E}">
        <p14:creationId xmlns:p14="http://schemas.microsoft.com/office/powerpoint/2010/main" val="770175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E59EEF-21FC-424F-8BF2-A511A2703C23}" type="datetimeFigureOut">
              <a:rPr lang="fr-FR" smtClean="0"/>
              <a:t>07/12/2023</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92B88A-3B98-47E8-A0B1-1223061E9C5E}" type="slidenum">
              <a:rPr lang="fr-FR" smtClean="0"/>
              <a:t>‹#›</a:t>
            </a:fld>
            <a:endParaRPr lang="fr-FR"/>
          </a:p>
        </p:txBody>
      </p:sp>
    </p:spTree>
    <p:extLst>
      <p:ext uri="{BB962C8B-B14F-4D97-AF65-F5344CB8AC3E}">
        <p14:creationId xmlns:p14="http://schemas.microsoft.com/office/powerpoint/2010/main" val="411461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2E92B88A-3B98-47E8-A0B1-1223061E9C5E}" type="slidenum">
              <a:rPr lang="fr-FR" smtClean="0"/>
              <a:t>2</a:t>
            </a:fld>
            <a:endParaRPr lang="fr-FR"/>
          </a:p>
        </p:txBody>
      </p:sp>
    </p:spTree>
    <p:extLst>
      <p:ext uri="{BB962C8B-B14F-4D97-AF65-F5344CB8AC3E}">
        <p14:creationId xmlns:p14="http://schemas.microsoft.com/office/powerpoint/2010/main" val="2408124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CEP assessors play a key role in the protection of public health and quality of medicaments by facilitating and simplifying exchanges between regulators and industry to ensure that the quality of substances used in the production of pharmaceutical products is guaranteed and that these substances comply with the European Pharmacopoeia and therefore with the requirements of the relevant EU legislation. </a:t>
            </a:r>
          </a:p>
          <a:p>
            <a:r>
              <a:rPr lang="en-GB" dirty="0"/>
              <a:t>The close collaboration with about 100 assessors from 25 countries, including Australia and Canada and health authorises is enriching and stimulating, as well as being an active part of an international organisation who promotes scientific excellence and development.</a:t>
            </a:r>
          </a:p>
          <a:p>
            <a:r>
              <a:rPr lang="en-GB" dirty="0"/>
              <a:t>Knowing that I am being part of the future of the public health and that I am protagonist in the future challenges of the pharmaceutical world confirms to me every day that choosing to become an EDQM assessor was the right choice for my career. </a:t>
            </a:r>
          </a:p>
          <a:p>
            <a:endParaRPr lang="en-GB" dirty="0"/>
          </a:p>
        </p:txBody>
      </p:sp>
      <p:sp>
        <p:nvSpPr>
          <p:cNvPr id="4" name="Slide Number Placeholder 3"/>
          <p:cNvSpPr>
            <a:spLocks noGrp="1"/>
          </p:cNvSpPr>
          <p:nvPr>
            <p:ph type="sldNum" sz="quarter" idx="5"/>
          </p:nvPr>
        </p:nvSpPr>
        <p:spPr/>
        <p:txBody>
          <a:bodyPr/>
          <a:lstStyle/>
          <a:p>
            <a:fld id="{2E92B88A-3B98-47E8-A0B1-1223061E9C5E}" type="slidenum">
              <a:rPr lang="fr-FR" smtClean="0"/>
              <a:t>25</a:t>
            </a:fld>
            <a:endParaRPr lang="fr-FR"/>
          </a:p>
        </p:txBody>
      </p:sp>
    </p:spTree>
    <p:extLst>
      <p:ext uri="{BB962C8B-B14F-4D97-AF65-F5344CB8AC3E}">
        <p14:creationId xmlns:p14="http://schemas.microsoft.com/office/powerpoint/2010/main" val="573688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92B88A-3B98-47E8-A0B1-1223061E9C5E}" type="slidenum">
              <a:rPr lang="fr-FR" smtClean="0"/>
              <a:t>27</a:t>
            </a:fld>
            <a:endParaRPr lang="fr-FR"/>
          </a:p>
        </p:txBody>
      </p:sp>
    </p:spTree>
    <p:extLst>
      <p:ext uri="{BB962C8B-B14F-4D97-AF65-F5344CB8AC3E}">
        <p14:creationId xmlns:p14="http://schemas.microsoft.com/office/powerpoint/2010/main" val="4190419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E92B88A-3B98-47E8-A0B1-1223061E9C5E}" type="slidenum">
              <a:rPr lang="fr-FR" smtClean="0"/>
              <a:t>35</a:t>
            </a:fld>
            <a:endParaRPr lang="fr-FR"/>
          </a:p>
        </p:txBody>
      </p:sp>
    </p:spTree>
    <p:extLst>
      <p:ext uri="{BB962C8B-B14F-4D97-AF65-F5344CB8AC3E}">
        <p14:creationId xmlns:p14="http://schemas.microsoft.com/office/powerpoint/2010/main" val="2913548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effectLst/>
                <a:latin typeface="Arial" panose="020B0604020202020204" pitchFamily="34" charset="0"/>
                <a:ea typeface="+mn-ea"/>
                <a:cs typeface="+mn-cs"/>
              </a:rPr>
              <a:t>On behalf of EDQM and our presenters, thank you for joining us today, and have a great rest of your day!</a:t>
            </a:r>
            <a:endParaRPr lang="fr-FR" sz="1200" kern="1200" baseline="0" dirty="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fld id="{2E92B88A-3B98-47E8-A0B1-1223061E9C5E}" type="slidenum">
              <a:rPr lang="fr-FR" smtClean="0"/>
              <a:t>37</a:t>
            </a:fld>
            <a:endParaRPr lang="fr-FR"/>
          </a:p>
        </p:txBody>
      </p:sp>
    </p:spTree>
    <p:extLst>
      <p:ext uri="{BB962C8B-B14F-4D97-AF65-F5344CB8AC3E}">
        <p14:creationId xmlns:p14="http://schemas.microsoft.com/office/powerpoint/2010/main" val="137309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92B88A-3B98-47E8-A0B1-1223061E9C5E}" type="slidenum">
              <a:rPr lang="fr-FR" smtClean="0"/>
              <a:t>3</a:t>
            </a:fld>
            <a:endParaRPr lang="fr-FR"/>
          </a:p>
        </p:txBody>
      </p:sp>
    </p:spTree>
    <p:extLst>
      <p:ext uri="{BB962C8B-B14F-4D97-AF65-F5344CB8AC3E}">
        <p14:creationId xmlns:p14="http://schemas.microsoft.com/office/powerpoint/2010/main" val="495573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defTabSz="457200" eaLnBrk="0" fontAlgn="base" hangingPunct="0">
              <a:spcBef>
                <a:spcPct val="0"/>
              </a:spcBef>
              <a:spcAft>
                <a:spcPct val="0"/>
              </a:spcAft>
              <a:defRPr>
                <a:solidFill>
                  <a:schemeClr val="tx1"/>
                </a:solidFill>
                <a:latin typeface="Tahoma" panose="020B0604030504040204" pitchFamily="34" charset="0"/>
              </a:defRPr>
            </a:lvl6pPr>
            <a:lvl7pPr marL="2971800" indent="-228600" defTabSz="457200" eaLnBrk="0" fontAlgn="base" hangingPunct="0">
              <a:spcBef>
                <a:spcPct val="0"/>
              </a:spcBef>
              <a:spcAft>
                <a:spcPct val="0"/>
              </a:spcAft>
              <a:defRPr>
                <a:solidFill>
                  <a:schemeClr val="tx1"/>
                </a:solidFill>
                <a:latin typeface="Tahoma" panose="020B0604030504040204" pitchFamily="34" charset="0"/>
              </a:defRPr>
            </a:lvl7pPr>
            <a:lvl8pPr marL="3429000" indent="-228600" defTabSz="457200" eaLnBrk="0" fontAlgn="base" hangingPunct="0">
              <a:spcBef>
                <a:spcPct val="0"/>
              </a:spcBef>
              <a:spcAft>
                <a:spcPct val="0"/>
              </a:spcAft>
              <a:defRPr>
                <a:solidFill>
                  <a:schemeClr val="tx1"/>
                </a:solidFill>
                <a:latin typeface="Tahoma" panose="020B0604030504040204" pitchFamily="34" charset="0"/>
              </a:defRPr>
            </a:lvl8pPr>
            <a:lvl9pPr marL="3886200" indent="-228600" defTabSz="457200" eaLnBrk="0" fontAlgn="base" hangingPunct="0">
              <a:spcBef>
                <a:spcPct val="0"/>
              </a:spcBef>
              <a:spcAft>
                <a:spcPct val="0"/>
              </a:spcAft>
              <a:defRPr>
                <a:solidFill>
                  <a:schemeClr val="tx1"/>
                </a:solidFill>
                <a:latin typeface="Tahoma" panose="020B0604030504040204" pitchFamily="34" charset="0"/>
              </a:defRPr>
            </a:lvl9pPr>
          </a:lstStyle>
          <a:p>
            <a:pPr fontAlgn="base">
              <a:spcBef>
                <a:spcPct val="0"/>
              </a:spcBef>
              <a:spcAft>
                <a:spcPct val="0"/>
              </a:spcAft>
            </a:pPr>
            <a:fld id="{73CE70F8-415F-40D9-A81F-908D4B15578F}" type="slidenum">
              <a:rPr lang="fr-FR" altLang="en-US" smtClean="0">
                <a:latin typeface="Calibri" panose="020F0502020204030204" pitchFamily="34" charset="0"/>
              </a:rPr>
              <a:pPr fontAlgn="base">
                <a:spcBef>
                  <a:spcPct val="0"/>
                </a:spcBef>
                <a:spcAft>
                  <a:spcPct val="0"/>
                </a:spcAft>
              </a:pPr>
              <a:t>6</a:t>
            </a:fld>
            <a:endParaRPr lang="fr-FR" altLang="en-US">
              <a:latin typeface="Calibri" panose="020F0502020204030204" pitchFamily="34" charset="0"/>
            </a:endParaRPr>
          </a:p>
        </p:txBody>
      </p:sp>
    </p:spTree>
    <p:extLst>
      <p:ext uri="{BB962C8B-B14F-4D97-AF65-F5344CB8AC3E}">
        <p14:creationId xmlns:p14="http://schemas.microsoft.com/office/powerpoint/2010/main" val="1408535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92B88A-3B98-47E8-A0B1-1223061E9C5E}" type="slidenum">
              <a:rPr lang="fr-FR" smtClean="0"/>
              <a:t>7</a:t>
            </a:fld>
            <a:endParaRPr lang="fr-FR"/>
          </a:p>
        </p:txBody>
      </p:sp>
    </p:spTree>
    <p:extLst>
      <p:ext uri="{BB962C8B-B14F-4D97-AF65-F5344CB8AC3E}">
        <p14:creationId xmlns:p14="http://schemas.microsoft.com/office/powerpoint/2010/main" val="3615500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92B88A-3B98-47E8-A0B1-1223061E9C5E}" type="slidenum">
              <a:rPr lang="fr-FR" smtClean="0"/>
              <a:t>11</a:t>
            </a:fld>
            <a:endParaRPr lang="fr-FR"/>
          </a:p>
        </p:txBody>
      </p:sp>
    </p:spTree>
    <p:extLst>
      <p:ext uri="{BB962C8B-B14F-4D97-AF65-F5344CB8AC3E}">
        <p14:creationId xmlns:p14="http://schemas.microsoft.com/office/powerpoint/2010/main" val="1168544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92B88A-3B98-47E8-A0B1-1223061E9C5E}" type="slidenum">
              <a:rPr lang="fr-FR" smtClean="0"/>
              <a:t>12</a:t>
            </a:fld>
            <a:endParaRPr lang="fr-FR"/>
          </a:p>
        </p:txBody>
      </p:sp>
    </p:spTree>
    <p:extLst>
      <p:ext uri="{BB962C8B-B14F-4D97-AF65-F5344CB8AC3E}">
        <p14:creationId xmlns:p14="http://schemas.microsoft.com/office/powerpoint/2010/main" val="3707201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92B88A-3B98-47E8-A0B1-1223061E9C5E}" type="slidenum">
              <a:rPr lang="fr-FR" smtClean="0"/>
              <a:t>17</a:t>
            </a:fld>
            <a:endParaRPr lang="fr-FR"/>
          </a:p>
        </p:txBody>
      </p:sp>
    </p:spTree>
    <p:extLst>
      <p:ext uri="{BB962C8B-B14F-4D97-AF65-F5344CB8AC3E}">
        <p14:creationId xmlns:p14="http://schemas.microsoft.com/office/powerpoint/2010/main" val="915386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92B88A-3B98-47E8-A0B1-1223061E9C5E}" type="slidenum">
              <a:rPr lang="fr-FR" smtClean="0"/>
              <a:t>21</a:t>
            </a:fld>
            <a:endParaRPr lang="fr-FR"/>
          </a:p>
        </p:txBody>
      </p:sp>
    </p:spTree>
    <p:extLst>
      <p:ext uri="{BB962C8B-B14F-4D97-AF65-F5344CB8AC3E}">
        <p14:creationId xmlns:p14="http://schemas.microsoft.com/office/powerpoint/2010/main" val="2095201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92B88A-3B98-47E8-A0B1-1223061E9C5E}" type="slidenum">
              <a:rPr lang="fr-FR" smtClean="0"/>
              <a:t>23</a:t>
            </a:fld>
            <a:endParaRPr lang="fr-FR"/>
          </a:p>
        </p:txBody>
      </p:sp>
    </p:spTree>
    <p:extLst>
      <p:ext uri="{BB962C8B-B14F-4D97-AF65-F5344CB8AC3E}">
        <p14:creationId xmlns:p14="http://schemas.microsoft.com/office/powerpoint/2010/main" val="1024194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fr-FR"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2165761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834467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2206462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1497814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TextBox 2"/>
          <p:cNvSpPr txBox="1"/>
          <p:nvPr userDrawn="1"/>
        </p:nvSpPr>
        <p:spPr>
          <a:xfrm>
            <a:off x="4172564" y="4270537"/>
            <a:ext cx="4131278" cy="400110"/>
          </a:xfrm>
          <a:prstGeom prst="rect">
            <a:avLst/>
          </a:prstGeom>
          <a:noFill/>
        </p:spPr>
        <p:txBody>
          <a:bodyPr wrap="square" rtlCol="0">
            <a:spAutoFit/>
          </a:bodyPr>
          <a:lstStyle/>
          <a:p>
            <a:r>
              <a:rPr lang="en-GB" sz="2000" b="1" dirty="0"/>
              <a:t>Stay connected with the EDQM</a:t>
            </a:r>
          </a:p>
        </p:txBody>
      </p:sp>
      <p:cxnSp>
        <p:nvCxnSpPr>
          <p:cNvPr id="13" name="Straight Connector 12"/>
          <p:cNvCxnSpPr/>
          <p:nvPr userDrawn="1"/>
        </p:nvCxnSpPr>
        <p:spPr>
          <a:xfrm flipV="1">
            <a:off x="277143" y="725592"/>
            <a:ext cx="11653935" cy="18661"/>
          </a:xfrm>
          <a:prstGeom prst="line">
            <a:avLst/>
          </a:prstGeom>
          <a:ln w="38100">
            <a:solidFill>
              <a:srgbClr val="1F497D"/>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277143" y="6328592"/>
            <a:ext cx="11653935" cy="18661"/>
          </a:xfrm>
          <a:prstGeom prst="line">
            <a:avLst/>
          </a:prstGeom>
          <a:ln w="38100">
            <a:solidFill>
              <a:srgbClr val="1F497D"/>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67155" y="6372388"/>
            <a:ext cx="1363923" cy="453080"/>
          </a:xfrm>
          <a:prstGeom prst="rect">
            <a:avLst/>
          </a:prstGeom>
        </p:spPr>
      </p:pic>
      <p:sp>
        <p:nvSpPr>
          <p:cNvPr id="2" name="TextBox 1"/>
          <p:cNvSpPr txBox="1"/>
          <p:nvPr userDrawn="1"/>
        </p:nvSpPr>
        <p:spPr>
          <a:xfrm>
            <a:off x="277143" y="90616"/>
            <a:ext cx="11653935" cy="7078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defRPr/>
            </a:pPr>
            <a:r>
              <a:rPr kumimoji="0" lang="en-GB" sz="4000" b="1" i="0" u="none" strike="noStrike" kern="1200" cap="none" spc="0" normalizeH="0" baseline="0" noProof="0" dirty="0">
                <a:ln>
                  <a:noFill/>
                </a:ln>
                <a:solidFill>
                  <a:srgbClr val="1F497D"/>
                </a:solidFill>
                <a:effectLst/>
                <a:uLnTx/>
                <a:uFillTx/>
                <a:latin typeface="Tahoma" panose="020B0604030504040204" pitchFamily="34" charset="0"/>
                <a:ea typeface="Tahoma" panose="020B0604030504040204" pitchFamily="34" charset="0"/>
                <a:cs typeface="Tahoma" panose="020B0604030504040204" pitchFamily="34" charset="0"/>
                <a:sym typeface="Arial" charset="0"/>
              </a:rPr>
              <a:t>Thank you</a:t>
            </a:r>
            <a:r>
              <a:rPr kumimoji="0" lang="en-GB" sz="4000" b="0" i="0" u="none" strike="noStrike" kern="1200" cap="none" spc="0" normalizeH="0" baseline="0" noProof="0" dirty="0">
                <a:ln>
                  <a:noFill/>
                </a:ln>
                <a:solidFill>
                  <a:srgbClr val="000000"/>
                </a:solidFill>
                <a:effectLst/>
                <a:uLnTx/>
                <a:uFillTx/>
                <a:latin typeface="Arial" charset="0"/>
                <a:ea typeface="SimSun" pitchFamily="2" charset="-122"/>
                <a:sym typeface="Arial" charset="0"/>
              </a:rPr>
              <a:t> </a:t>
            </a:r>
            <a:r>
              <a:rPr kumimoji="0" lang="en-GB" sz="4000" b="1" i="0" u="none" strike="noStrike" kern="1200" cap="none" spc="0" normalizeH="0" baseline="0" noProof="0" dirty="0">
                <a:ln>
                  <a:noFill/>
                </a:ln>
                <a:solidFill>
                  <a:srgbClr val="1F497D"/>
                </a:solidFill>
                <a:effectLst/>
                <a:uLnTx/>
                <a:uFillTx/>
                <a:latin typeface="Tahoma" panose="020B0604030504040204" pitchFamily="34" charset="0"/>
                <a:ea typeface="Tahoma" panose="020B0604030504040204" pitchFamily="34" charset="0"/>
                <a:cs typeface="Tahoma" panose="020B0604030504040204" pitchFamily="34" charset="0"/>
                <a:sym typeface="Arial" charset="0"/>
              </a:rPr>
              <a:t>for</a:t>
            </a:r>
            <a:r>
              <a:rPr kumimoji="0" lang="en-GB" sz="4000" b="0" i="0" u="none" strike="noStrike" kern="1200" cap="none" spc="0" normalizeH="0" baseline="0" noProof="0" dirty="0">
                <a:ln>
                  <a:noFill/>
                </a:ln>
                <a:solidFill>
                  <a:srgbClr val="000000"/>
                </a:solidFill>
                <a:effectLst/>
                <a:uLnTx/>
                <a:uFillTx/>
                <a:latin typeface="Arial" charset="0"/>
                <a:ea typeface="SimSun" pitchFamily="2" charset="-122"/>
                <a:sym typeface="Arial" charset="0"/>
              </a:rPr>
              <a:t> </a:t>
            </a:r>
            <a:r>
              <a:rPr kumimoji="0" lang="en-GB" sz="4000" b="1" i="0" u="none" strike="noStrike" kern="1200" cap="none" spc="0" normalizeH="0" baseline="0" noProof="0" dirty="0">
                <a:ln>
                  <a:noFill/>
                </a:ln>
                <a:solidFill>
                  <a:srgbClr val="1F497D"/>
                </a:solidFill>
                <a:effectLst/>
                <a:uLnTx/>
                <a:uFillTx/>
                <a:latin typeface="Tahoma" panose="020B0604030504040204" pitchFamily="34" charset="0"/>
                <a:ea typeface="Tahoma" panose="020B0604030504040204" pitchFamily="34" charset="0"/>
                <a:cs typeface="Tahoma" panose="020B0604030504040204" pitchFamily="34" charset="0"/>
                <a:sym typeface="Arial" charset="0"/>
              </a:rPr>
              <a:t>your</a:t>
            </a:r>
            <a:r>
              <a:rPr kumimoji="0" lang="en-GB" sz="4000" b="0" i="0" u="none" strike="noStrike" kern="1200" cap="none" spc="0" normalizeH="0" baseline="0" noProof="0" dirty="0">
                <a:ln>
                  <a:noFill/>
                </a:ln>
                <a:solidFill>
                  <a:srgbClr val="000000"/>
                </a:solidFill>
                <a:effectLst/>
                <a:uLnTx/>
                <a:uFillTx/>
                <a:latin typeface="Arial" charset="0"/>
                <a:ea typeface="SimSun" pitchFamily="2" charset="-122"/>
                <a:sym typeface="Arial" charset="0"/>
              </a:rPr>
              <a:t> </a:t>
            </a:r>
            <a:r>
              <a:rPr kumimoji="0" lang="en-GB" sz="4000" b="1" i="0" u="none" strike="noStrike" kern="1200" cap="none" spc="0" normalizeH="0" baseline="0" noProof="0" dirty="0">
                <a:ln>
                  <a:noFill/>
                </a:ln>
                <a:solidFill>
                  <a:srgbClr val="1F497D"/>
                </a:solidFill>
                <a:effectLst/>
                <a:uLnTx/>
                <a:uFillTx/>
                <a:latin typeface="Tahoma" panose="020B0604030504040204" pitchFamily="34" charset="0"/>
                <a:ea typeface="Tahoma" panose="020B0604030504040204" pitchFamily="34" charset="0"/>
                <a:cs typeface="Tahoma" panose="020B0604030504040204" pitchFamily="34" charset="0"/>
                <a:sym typeface="Arial" charset="0"/>
              </a:rPr>
              <a:t>attention</a:t>
            </a:r>
            <a:r>
              <a:rPr kumimoji="0" lang="en-GB" sz="4000" b="0" i="0" u="none" strike="noStrike" kern="1200" cap="none" spc="0" normalizeH="0" baseline="0" noProof="0" dirty="0">
                <a:ln>
                  <a:noFill/>
                </a:ln>
                <a:solidFill>
                  <a:srgbClr val="000000"/>
                </a:solidFill>
                <a:effectLst/>
                <a:uLnTx/>
                <a:uFillTx/>
                <a:latin typeface="Arial" charset="0"/>
                <a:ea typeface="SimSun" pitchFamily="2" charset="-122"/>
                <a:sym typeface="Arial" charset="0"/>
              </a:rPr>
              <a:t>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2506" y="914518"/>
            <a:ext cx="4331393" cy="3320001"/>
          </a:xfrm>
          <a:prstGeom prst="rect">
            <a:avLst/>
          </a:prstGeom>
        </p:spPr>
      </p:pic>
      <p:sp>
        <p:nvSpPr>
          <p:cNvPr id="10" name="Rectangle 9"/>
          <p:cNvSpPr/>
          <p:nvPr userDrawn="1"/>
        </p:nvSpPr>
        <p:spPr>
          <a:xfrm>
            <a:off x="3665710" y="4892057"/>
            <a:ext cx="6096000" cy="1077218"/>
          </a:xfrm>
          <a:prstGeom prst="rect">
            <a:avLst/>
          </a:prstGeom>
        </p:spPr>
        <p:txBody>
          <a:bodyPr>
            <a:spAutoFit/>
          </a:bodyPr>
          <a:lstStyle/>
          <a:p>
            <a:r>
              <a:rPr lang="fr-FR" sz="1600" dirty="0"/>
              <a:t>EDQM Newsletter</a:t>
            </a:r>
            <a:r>
              <a:rPr lang="fr-FR" sz="1600" baseline="0" dirty="0"/>
              <a:t>: </a:t>
            </a:r>
            <a:r>
              <a:rPr lang="fr-FR" sz="1600" b="1" dirty="0"/>
              <a:t>https://go.edqm.eu/Newsletter</a:t>
            </a:r>
          </a:p>
          <a:p>
            <a:r>
              <a:rPr lang="fr-FR" sz="1600" dirty="0"/>
              <a:t>LinkedIn: </a:t>
            </a:r>
            <a:r>
              <a:rPr lang="fr-FR" sz="1600" b="1" dirty="0"/>
              <a:t>https://www.linkedin.com/company/edqm/</a:t>
            </a:r>
          </a:p>
          <a:p>
            <a:r>
              <a:rPr lang="fr-FR" sz="1600" dirty="0"/>
              <a:t>Twitter:</a:t>
            </a:r>
            <a:r>
              <a:rPr lang="fr-FR" sz="1600" baseline="0" dirty="0"/>
              <a:t> </a:t>
            </a:r>
            <a:r>
              <a:rPr lang="fr-FR" sz="1600" b="1" dirty="0"/>
              <a:t>@</a:t>
            </a:r>
            <a:r>
              <a:rPr lang="fr-FR" sz="1600" b="1" dirty="0" err="1"/>
              <a:t>edqm_news</a:t>
            </a:r>
            <a:endParaRPr lang="fr-FR" sz="1600" b="1" dirty="0"/>
          </a:p>
          <a:p>
            <a:r>
              <a:rPr lang="fr-FR" sz="1600" dirty="0"/>
              <a:t>Facebook: </a:t>
            </a:r>
            <a:r>
              <a:rPr lang="fr-FR" sz="1600" b="1" dirty="0"/>
              <a:t>@</a:t>
            </a:r>
            <a:r>
              <a:rPr lang="fr-FR" sz="1600" b="1" dirty="0" err="1"/>
              <a:t>EDQMCouncilofEurope</a:t>
            </a:r>
            <a:endParaRPr lang="fr-FR" sz="1600" b="1" dirty="0"/>
          </a:p>
        </p:txBody>
      </p:sp>
    </p:spTree>
    <p:extLst>
      <p:ext uri="{BB962C8B-B14F-4D97-AF65-F5344CB8AC3E}">
        <p14:creationId xmlns:p14="http://schemas.microsoft.com/office/powerpoint/2010/main" val="939181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710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29F56B-9179-4640-861F-D6169B048B26}"/>
              </a:ext>
            </a:extLst>
          </p:cNvPr>
          <p:cNvSpPr/>
          <p:nvPr userDrawn="1"/>
        </p:nvSpPr>
        <p:spPr>
          <a:xfrm>
            <a:off x="0" y="-22306"/>
            <a:ext cx="590646" cy="68803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7198"/>
          </a:p>
        </p:txBody>
      </p:sp>
      <p:sp>
        <p:nvSpPr>
          <p:cNvPr id="3" name="Content Placeholder 2"/>
          <p:cNvSpPr>
            <a:spLocks noGrp="1"/>
          </p:cNvSpPr>
          <p:nvPr>
            <p:ph idx="1"/>
          </p:nvPr>
        </p:nvSpPr>
        <p:spPr>
          <a:xfrm>
            <a:off x="838200" y="510746"/>
            <a:ext cx="10515600" cy="566621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6" name="Title Placeholder 1"/>
          <p:cNvSpPr>
            <a:spLocks noGrp="1"/>
          </p:cNvSpPr>
          <p:nvPr>
            <p:ph type="title"/>
          </p:nvPr>
        </p:nvSpPr>
        <p:spPr>
          <a:xfrm>
            <a:off x="838199" y="181232"/>
            <a:ext cx="11092879" cy="477876"/>
          </a:xfrm>
          <a:prstGeom prst="rect">
            <a:avLst/>
          </a:prstGeom>
        </p:spPr>
        <p:txBody>
          <a:bodyPr vert="horz" lIns="91440" tIns="45720" rIns="91440" bIns="45720" rtlCol="0" anchor="ctr">
            <a:noAutofit/>
          </a:bodyPr>
          <a:lstStyle/>
          <a:p>
            <a:r>
              <a:rPr lang="en-US" dirty="0"/>
              <a:t>Click to edit Master title style</a:t>
            </a:r>
            <a:endParaRPr lang="fr-FR" dirty="0"/>
          </a:p>
        </p:txBody>
      </p:sp>
    </p:spTree>
    <p:extLst>
      <p:ext uri="{BB962C8B-B14F-4D97-AF65-F5344CB8AC3E}">
        <p14:creationId xmlns:p14="http://schemas.microsoft.com/office/powerpoint/2010/main" val="467665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Box 2"/>
          <p:cNvSpPr txBox="1"/>
          <p:nvPr userDrawn="1"/>
        </p:nvSpPr>
        <p:spPr>
          <a:xfrm>
            <a:off x="4172564" y="4270537"/>
            <a:ext cx="4131278" cy="400110"/>
          </a:xfrm>
          <a:prstGeom prst="rect">
            <a:avLst/>
          </a:prstGeom>
          <a:noFill/>
        </p:spPr>
        <p:txBody>
          <a:bodyPr wrap="square" rtlCol="0">
            <a:spAutoFit/>
          </a:bodyPr>
          <a:lstStyle/>
          <a:p>
            <a:r>
              <a:rPr lang="en-GB" sz="2000" b="1" dirty="0"/>
              <a:t>Stay connected with the EDQM</a:t>
            </a:r>
          </a:p>
        </p:txBody>
      </p:sp>
      <p:cxnSp>
        <p:nvCxnSpPr>
          <p:cNvPr id="13" name="Straight Connector 12"/>
          <p:cNvCxnSpPr/>
          <p:nvPr userDrawn="1"/>
        </p:nvCxnSpPr>
        <p:spPr>
          <a:xfrm flipV="1">
            <a:off x="277143" y="725592"/>
            <a:ext cx="11653935" cy="18661"/>
          </a:xfrm>
          <a:prstGeom prst="line">
            <a:avLst/>
          </a:prstGeom>
          <a:ln w="38100">
            <a:solidFill>
              <a:srgbClr val="1F497D"/>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277143" y="6328592"/>
            <a:ext cx="11653935" cy="18661"/>
          </a:xfrm>
          <a:prstGeom prst="line">
            <a:avLst/>
          </a:prstGeom>
          <a:ln w="38100">
            <a:solidFill>
              <a:srgbClr val="1F497D"/>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67155" y="6372388"/>
            <a:ext cx="1363923" cy="453080"/>
          </a:xfrm>
          <a:prstGeom prst="rect">
            <a:avLst/>
          </a:prstGeom>
        </p:spPr>
      </p:pic>
      <p:sp>
        <p:nvSpPr>
          <p:cNvPr id="22" name="Footer Placeholder 3"/>
          <p:cNvSpPr txBox="1">
            <a:spLocks/>
          </p:cNvSpPr>
          <p:nvPr userDrawn="1"/>
        </p:nvSpPr>
        <p:spPr>
          <a:xfrm>
            <a:off x="277142" y="6372388"/>
            <a:ext cx="3990057" cy="349579"/>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Tahoma"/>
                <a:ea typeface="+mn-ea"/>
                <a:cs typeface="+mn-cs"/>
              </a:rPr>
              <a:t>© EDQM, Council of </a:t>
            </a:r>
            <a:r>
              <a:rPr kumimoji="0" lang="en-GB" sz="1100" b="0" i="0" u="none" strike="noStrike" kern="1200" cap="none" spc="0" normalizeH="0" baseline="0" noProof="0" dirty="0">
                <a:ln>
                  <a:noFill/>
                </a:ln>
                <a:solidFill>
                  <a:srgbClr val="000000"/>
                </a:solidFill>
                <a:effectLst/>
                <a:uLnTx/>
                <a:uFillTx/>
                <a:latin typeface="+mn-lt"/>
                <a:ea typeface="+mn-ea"/>
                <a:cs typeface="+mn-cs"/>
              </a:rPr>
              <a:t>Europe, 2023. </a:t>
            </a:r>
            <a:r>
              <a:rPr kumimoji="0" lang="en-GB" sz="1100" b="0" i="0" u="none" strike="noStrike" kern="1200" cap="none" spc="0" normalizeH="0" baseline="0" noProof="0" dirty="0">
                <a:ln>
                  <a:noFill/>
                </a:ln>
                <a:solidFill>
                  <a:srgbClr val="000000"/>
                </a:solidFill>
                <a:effectLst/>
                <a:uLnTx/>
                <a:uFillTx/>
                <a:latin typeface="Tahoma"/>
                <a:ea typeface="+mn-ea"/>
                <a:cs typeface="+mn-cs"/>
              </a:rPr>
              <a:t>All rights reserved.</a:t>
            </a:r>
            <a:endParaRPr kumimoji="0" lang="fr-FR" sz="1100" b="0" i="0" u="none" strike="noStrike" kern="1200" cap="none" spc="0" normalizeH="0" baseline="0" noProof="0" dirty="0">
              <a:ln>
                <a:noFill/>
              </a:ln>
              <a:solidFill>
                <a:srgbClr val="000000"/>
              </a:solidFill>
              <a:effectLst/>
              <a:uLnTx/>
              <a:uFillTx/>
              <a:latin typeface="Tahoma"/>
              <a:ea typeface="+mn-ea"/>
              <a:cs typeface="+mn-cs"/>
            </a:endParaRPr>
          </a:p>
        </p:txBody>
      </p:sp>
      <p:sp>
        <p:nvSpPr>
          <p:cNvPr id="2" name="TextBox 1"/>
          <p:cNvSpPr txBox="1"/>
          <p:nvPr userDrawn="1"/>
        </p:nvSpPr>
        <p:spPr>
          <a:xfrm>
            <a:off x="277143" y="90616"/>
            <a:ext cx="11653935" cy="7078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defRPr/>
            </a:pPr>
            <a:r>
              <a:rPr kumimoji="0" lang="en-GB" sz="4000" b="1" i="0" u="none" strike="noStrike" kern="1200" cap="none" spc="0" normalizeH="0" baseline="0" noProof="0" dirty="0">
                <a:ln>
                  <a:noFill/>
                </a:ln>
                <a:solidFill>
                  <a:srgbClr val="1F497D"/>
                </a:solidFill>
                <a:effectLst/>
                <a:uLnTx/>
                <a:uFillTx/>
                <a:latin typeface="Tahoma" panose="020B0604030504040204" pitchFamily="34" charset="0"/>
                <a:ea typeface="Tahoma" panose="020B0604030504040204" pitchFamily="34" charset="0"/>
                <a:cs typeface="Tahoma" panose="020B0604030504040204" pitchFamily="34" charset="0"/>
                <a:sym typeface="Arial" charset="0"/>
              </a:rPr>
              <a:t>Thank you</a:t>
            </a:r>
            <a:r>
              <a:rPr kumimoji="0" lang="en-GB" sz="4000" b="0" i="0" u="none" strike="noStrike" kern="1200" cap="none" spc="0" normalizeH="0" baseline="0" noProof="0" dirty="0">
                <a:ln>
                  <a:noFill/>
                </a:ln>
                <a:solidFill>
                  <a:srgbClr val="000000"/>
                </a:solidFill>
                <a:effectLst/>
                <a:uLnTx/>
                <a:uFillTx/>
                <a:latin typeface="Arial" charset="0"/>
                <a:ea typeface="SimSun" pitchFamily="2" charset="-122"/>
                <a:sym typeface="Arial" charset="0"/>
              </a:rPr>
              <a:t> </a:t>
            </a:r>
            <a:r>
              <a:rPr kumimoji="0" lang="en-GB" sz="4000" b="1" i="0" u="none" strike="noStrike" kern="1200" cap="none" spc="0" normalizeH="0" baseline="0" noProof="0" dirty="0">
                <a:ln>
                  <a:noFill/>
                </a:ln>
                <a:solidFill>
                  <a:srgbClr val="1F497D"/>
                </a:solidFill>
                <a:effectLst/>
                <a:uLnTx/>
                <a:uFillTx/>
                <a:latin typeface="Tahoma" panose="020B0604030504040204" pitchFamily="34" charset="0"/>
                <a:ea typeface="Tahoma" panose="020B0604030504040204" pitchFamily="34" charset="0"/>
                <a:cs typeface="Tahoma" panose="020B0604030504040204" pitchFamily="34" charset="0"/>
                <a:sym typeface="Arial" charset="0"/>
              </a:rPr>
              <a:t>for</a:t>
            </a:r>
            <a:r>
              <a:rPr kumimoji="0" lang="en-GB" sz="4000" b="0" i="0" u="none" strike="noStrike" kern="1200" cap="none" spc="0" normalizeH="0" baseline="0" noProof="0" dirty="0">
                <a:ln>
                  <a:noFill/>
                </a:ln>
                <a:solidFill>
                  <a:srgbClr val="000000"/>
                </a:solidFill>
                <a:effectLst/>
                <a:uLnTx/>
                <a:uFillTx/>
                <a:latin typeface="Arial" charset="0"/>
                <a:ea typeface="SimSun" pitchFamily="2" charset="-122"/>
                <a:sym typeface="Arial" charset="0"/>
              </a:rPr>
              <a:t> </a:t>
            </a:r>
            <a:r>
              <a:rPr kumimoji="0" lang="en-GB" sz="4000" b="1" i="0" u="none" strike="noStrike" kern="1200" cap="none" spc="0" normalizeH="0" baseline="0" noProof="0" dirty="0">
                <a:ln>
                  <a:noFill/>
                </a:ln>
                <a:solidFill>
                  <a:srgbClr val="1F497D"/>
                </a:solidFill>
                <a:effectLst/>
                <a:uLnTx/>
                <a:uFillTx/>
                <a:latin typeface="Tahoma" panose="020B0604030504040204" pitchFamily="34" charset="0"/>
                <a:ea typeface="Tahoma" panose="020B0604030504040204" pitchFamily="34" charset="0"/>
                <a:cs typeface="Tahoma" panose="020B0604030504040204" pitchFamily="34" charset="0"/>
                <a:sym typeface="Arial" charset="0"/>
              </a:rPr>
              <a:t>your</a:t>
            </a:r>
            <a:r>
              <a:rPr kumimoji="0" lang="en-GB" sz="4000" b="0" i="0" u="none" strike="noStrike" kern="1200" cap="none" spc="0" normalizeH="0" baseline="0" noProof="0" dirty="0">
                <a:ln>
                  <a:noFill/>
                </a:ln>
                <a:solidFill>
                  <a:srgbClr val="000000"/>
                </a:solidFill>
                <a:effectLst/>
                <a:uLnTx/>
                <a:uFillTx/>
                <a:latin typeface="Arial" charset="0"/>
                <a:ea typeface="SimSun" pitchFamily="2" charset="-122"/>
                <a:sym typeface="Arial" charset="0"/>
              </a:rPr>
              <a:t> </a:t>
            </a:r>
            <a:r>
              <a:rPr kumimoji="0" lang="en-GB" sz="4000" b="1" i="0" u="none" strike="noStrike" kern="1200" cap="none" spc="0" normalizeH="0" baseline="0" noProof="0" dirty="0">
                <a:ln>
                  <a:noFill/>
                </a:ln>
                <a:solidFill>
                  <a:srgbClr val="1F497D"/>
                </a:solidFill>
                <a:effectLst/>
                <a:uLnTx/>
                <a:uFillTx/>
                <a:latin typeface="Tahoma" panose="020B0604030504040204" pitchFamily="34" charset="0"/>
                <a:ea typeface="Tahoma" panose="020B0604030504040204" pitchFamily="34" charset="0"/>
                <a:cs typeface="Tahoma" panose="020B0604030504040204" pitchFamily="34" charset="0"/>
                <a:sym typeface="Arial" charset="0"/>
              </a:rPr>
              <a:t>attention</a:t>
            </a:r>
            <a:r>
              <a:rPr kumimoji="0" lang="en-GB" sz="4000" b="0" i="0" u="none" strike="noStrike" kern="1200" cap="none" spc="0" normalizeH="0" baseline="0" noProof="0" dirty="0">
                <a:ln>
                  <a:noFill/>
                </a:ln>
                <a:solidFill>
                  <a:srgbClr val="000000"/>
                </a:solidFill>
                <a:effectLst/>
                <a:uLnTx/>
                <a:uFillTx/>
                <a:latin typeface="Arial" charset="0"/>
                <a:ea typeface="SimSun" pitchFamily="2" charset="-122"/>
                <a:sym typeface="Arial" charset="0"/>
              </a:rPr>
              <a:t>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2506" y="914518"/>
            <a:ext cx="4331393" cy="3320001"/>
          </a:xfrm>
          <a:prstGeom prst="rect">
            <a:avLst/>
          </a:prstGeom>
        </p:spPr>
      </p:pic>
      <p:sp>
        <p:nvSpPr>
          <p:cNvPr id="10" name="Rectangle 9"/>
          <p:cNvSpPr/>
          <p:nvPr userDrawn="1"/>
        </p:nvSpPr>
        <p:spPr>
          <a:xfrm>
            <a:off x="3665710" y="4892057"/>
            <a:ext cx="6096000" cy="1077218"/>
          </a:xfrm>
          <a:prstGeom prst="rect">
            <a:avLst/>
          </a:prstGeom>
        </p:spPr>
        <p:txBody>
          <a:bodyPr>
            <a:spAutoFit/>
          </a:bodyPr>
          <a:lstStyle/>
          <a:p>
            <a:r>
              <a:rPr lang="fr-FR" sz="1600" dirty="0"/>
              <a:t>EDQM Newsletter</a:t>
            </a:r>
            <a:r>
              <a:rPr lang="fr-FR" sz="1600" baseline="0" dirty="0"/>
              <a:t>: </a:t>
            </a:r>
            <a:r>
              <a:rPr lang="fr-FR" sz="1600" b="1" dirty="0"/>
              <a:t>https://go.edqm.eu/Newsletter</a:t>
            </a:r>
          </a:p>
          <a:p>
            <a:r>
              <a:rPr lang="fr-FR" sz="1600" dirty="0"/>
              <a:t>LinkedIn: </a:t>
            </a:r>
            <a:r>
              <a:rPr lang="fr-FR" sz="1600" b="1" dirty="0"/>
              <a:t>https://www.linkedin.com/company/edqm/</a:t>
            </a:r>
          </a:p>
          <a:p>
            <a:r>
              <a:rPr lang="fr-FR" sz="1600" dirty="0"/>
              <a:t>Twitter:</a:t>
            </a:r>
            <a:r>
              <a:rPr lang="fr-FR" sz="1600" baseline="0" dirty="0"/>
              <a:t> </a:t>
            </a:r>
            <a:r>
              <a:rPr lang="fr-FR" sz="1600" b="1" dirty="0"/>
              <a:t>@</a:t>
            </a:r>
            <a:r>
              <a:rPr lang="fr-FR" sz="1600" b="1" dirty="0" err="1"/>
              <a:t>edqm_news</a:t>
            </a:r>
            <a:endParaRPr lang="fr-FR" sz="1600" b="1" dirty="0"/>
          </a:p>
          <a:p>
            <a:r>
              <a:rPr lang="fr-FR" sz="1600" dirty="0"/>
              <a:t>Facebook: </a:t>
            </a:r>
            <a:r>
              <a:rPr lang="fr-FR" sz="1600" b="1" dirty="0"/>
              <a:t>@</a:t>
            </a:r>
            <a:r>
              <a:rPr lang="fr-FR" sz="1600" b="1" dirty="0" err="1"/>
              <a:t>EDQMCouncilofEurope</a:t>
            </a:r>
            <a:endParaRPr lang="fr-FR" sz="1600" b="1" dirty="0"/>
          </a:p>
        </p:txBody>
      </p:sp>
    </p:spTree>
    <p:extLst>
      <p:ext uri="{BB962C8B-B14F-4D97-AF65-F5344CB8AC3E}">
        <p14:creationId xmlns:p14="http://schemas.microsoft.com/office/powerpoint/2010/main" val="913346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fr-FR"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2240685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fr-FR"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r-FR" dirty="0"/>
          </a:p>
        </p:txBody>
      </p:sp>
    </p:spTree>
    <p:extLst>
      <p:ext uri="{BB962C8B-B14F-4D97-AF65-F5344CB8AC3E}">
        <p14:creationId xmlns:p14="http://schemas.microsoft.com/office/powerpoint/2010/main" val="2581209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endParaRPr lang="fr-FR"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750858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fr-FR" dirty="0"/>
          </a:p>
        </p:txBody>
      </p:sp>
      <p:sp>
        <p:nvSpPr>
          <p:cNvPr id="3" name="Content Placeholder 2"/>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4" name="Content Placeholder 3"/>
          <p:cNvSpPr>
            <a:spLocks noGrp="1"/>
          </p:cNvSpPr>
          <p:nvPr>
            <p:ph sz="half" idx="2"/>
          </p:nvPr>
        </p:nvSpPr>
        <p:spPr>
          <a:xfrm>
            <a:off x="6172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Tree>
    <p:extLst>
      <p:ext uri="{BB962C8B-B14F-4D97-AF65-F5344CB8AC3E}">
        <p14:creationId xmlns:p14="http://schemas.microsoft.com/office/powerpoint/2010/main" val="4127455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endParaRPr lang="fr-FR"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Tree>
    <p:extLst>
      <p:ext uri="{BB962C8B-B14F-4D97-AF65-F5344CB8AC3E}">
        <p14:creationId xmlns:p14="http://schemas.microsoft.com/office/powerpoint/2010/main" val="2936719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Tree>
    <p:extLst>
      <p:ext uri="{BB962C8B-B14F-4D97-AF65-F5344CB8AC3E}">
        <p14:creationId xmlns:p14="http://schemas.microsoft.com/office/powerpoint/2010/main" val="1784350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3812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240479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7145" y="181232"/>
            <a:ext cx="11653934" cy="477876"/>
          </a:xfrm>
          <a:prstGeom prst="rect">
            <a:avLst/>
          </a:prstGeom>
        </p:spPr>
        <p:txBody>
          <a:bodyPr vert="horz" lIns="91440" tIns="45720" rIns="91440" bIns="45720" rtlCol="0" anchor="ctr">
            <a:noAutofit/>
          </a:bodyPr>
          <a:lstStyle/>
          <a:p>
            <a:r>
              <a:rPr lang="en-US" dirty="0"/>
              <a:t>Click to edit Master title style</a:t>
            </a:r>
            <a:endParaRPr lang="fr-FR" dirty="0"/>
          </a:p>
        </p:txBody>
      </p:sp>
      <p:sp>
        <p:nvSpPr>
          <p:cNvPr id="3" name="Text Placeholder 2"/>
          <p:cNvSpPr>
            <a:spLocks noGrp="1"/>
          </p:cNvSpPr>
          <p:nvPr>
            <p:ph type="body" idx="1"/>
          </p:nvPr>
        </p:nvSpPr>
        <p:spPr>
          <a:xfrm>
            <a:off x="277143" y="881449"/>
            <a:ext cx="11653935" cy="529551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cxnSp>
        <p:nvCxnSpPr>
          <p:cNvPr id="7" name="Straight Connector 6"/>
          <p:cNvCxnSpPr/>
          <p:nvPr/>
        </p:nvCxnSpPr>
        <p:spPr>
          <a:xfrm flipV="1">
            <a:off x="277143" y="725592"/>
            <a:ext cx="11653935" cy="18661"/>
          </a:xfrm>
          <a:prstGeom prst="line">
            <a:avLst/>
          </a:prstGeom>
          <a:ln w="38100">
            <a:solidFill>
              <a:srgbClr val="1F497D"/>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77143" y="6328592"/>
            <a:ext cx="11653935" cy="18661"/>
          </a:xfrm>
          <a:prstGeom prst="line">
            <a:avLst/>
          </a:prstGeom>
          <a:ln w="38100">
            <a:solidFill>
              <a:srgbClr val="1F497D"/>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77143" y="6400904"/>
            <a:ext cx="415498" cy="276999"/>
          </a:xfrm>
          <a:prstGeom prst="rect">
            <a:avLst/>
          </a:prstGeom>
        </p:spPr>
        <p:txBody>
          <a:bodyPr wrap="none">
            <a:spAutoFit/>
          </a:bodyPr>
          <a:lstStyle/>
          <a:p>
            <a:fld id="{5BB211B4-2CFA-4C75-ABBF-466DB682F5AA}" type="slidenum">
              <a:rPr kumimoji="0" lang="fr-FR" sz="1200" b="0" i="0" u="none" strike="noStrike" kern="1200" cap="none" spc="0" normalizeH="0" baseline="0" noProof="0" smtClean="0">
                <a:ln>
                  <a:noFill/>
                </a:ln>
                <a:solidFill>
                  <a:srgbClr val="1F497D"/>
                </a:solidFill>
                <a:effectLst/>
                <a:uLnTx/>
                <a:uFillTx/>
                <a:latin typeface="Tahoma"/>
                <a:ea typeface="+mn-ea"/>
                <a:cs typeface="+mn-cs"/>
              </a:rPr>
              <a:pPr/>
              <a:t>‹#›</a:t>
            </a:fld>
            <a:endParaRPr lang="fr-FR" sz="1200" dirty="0"/>
          </a:p>
        </p:txBody>
      </p:sp>
      <p:sp>
        <p:nvSpPr>
          <p:cNvPr id="10" name="Footer Placeholder 3"/>
          <p:cNvSpPr txBox="1">
            <a:spLocks/>
          </p:cNvSpPr>
          <p:nvPr/>
        </p:nvSpPr>
        <p:spPr>
          <a:xfrm>
            <a:off x="541800" y="6356842"/>
            <a:ext cx="3667898" cy="365125"/>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Tahoma"/>
                <a:ea typeface="+mn-ea"/>
                <a:cs typeface="+mn-cs"/>
              </a:rPr>
              <a:t>© EDQM, Council of </a:t>
            </a:r>
            <a:r>
              <a:rPr kumimoji="0" lang="en-GB" sz="1100" b="0" i="0" u="none" strike="noStrike" kern="1200" cap="none" spc="0" normalizeH="0" baseline="0" noProof="0" dirty="0">
                <a:ln>
                  <a:noFill/>
                </a:ln>
                <a:solidFill>
                  <a:srgbClr val="000000"/>
                </a:solidFill>
                <a:effectLst/>
                <a:uLnTx/>
                <a:uFillTx/>
                <a:latin typeface="+mn-lt"/>
                <a:ea typeface="+mn-ea"/>
                <a:cs typeface="+mn-cs"/>
              </a:rPr>
              <a:t>Europe, 2023. </a:t>
            </a:r>
            <a:r>
              <a:rPr kumimoji="0" lang="en-GB" sz="1100" b="0" i="0" u="none" strike="noStrike" kern="1200" cap="none" spc="0" normalizeH="0" baseline="0" noProof="0" dirty="0">
                <a:ln>
                  <a:noFill/>
                </a:ln>
                <a:solidFill>
                  <a:srgbClr val="000000"/>
                </a:solidFill>
                <a:effectLst/>
                <a:uLnTx/>
                <a:uFillTx/>
                <a:latin typeface="Tahoma"/>
                <a:ea typeface="+mn-ea"/>
                <a:cs typeface="+mn-cs"/>
              </a:rPr>
              <a:t>All rights reserved.</a:t>
            </a:r>
            <a:endParaRPr kumimoji="0" lang="fr-FR" sz="1100" b="0" i="0" u="none" strike="noStrike" kern="1200" cap="none" spc="0" normalizeH="0" baseline="0" noProof="0" dirty="0">
              <a:ln>
                <a:noFill/>
              </a:ln>
              <a:solidFill>
                <a:srgbClr val="000000"/>
              </a:solidFill>
              <a:effectLst/>
              <a:uLnTx/>
              <a:uFillTx/>
              <a:latin typeface="Tahoma"/>
              <a:ea typeface="+mn-ea"/>
              <a:cs typeface="+mn-cs"/>
            </a:endParaRPr>
          </a:p>
        </p:txBody>
      </p:sp>
      <p:pic>
        <p:nvPicPr>
          <p:cNvPr id="11" name="Picture 1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567155" y="6372388"/>
            <a:ext cx="1363923" cy="453080"/>
          </a:xfrm>
          <a:prstGeom prst="rect">
            <a:avLst/>
          </a:prstGeom>
        </p:spPr>
      </p:pic>
    </p:spTree>
    <p:extLst>
      <p:ext uri="{BB962C8B-B14F-4D97-AF65-F5344CB8AC3E}">
        <p14:creationId xmlns:p14="http://schemas.microsoft.com/office/powerpoint/2010/main" val="2903386426"/>
      </p:ext>
    </p:extLst>
  </p:cSld>
  <p:clrMap bg1="lt1" tx1="dk1" bg2="lt2" tx2="dk2" accent1="accent1" accent2="accent2" accent3="accent3" accent4="accent4" accent5="accent5" accent6="accent6" hlink="hlink" folHlink="folHlink"/>
  <p:sldLayoutIdLst>
    <p:sldLayoutId id="2147483666" r:id="rId1"/>
    <p:sldLayoutId id="2147483679" r:id="rId2"/>
    <p:sldLayoutId id="2147483665"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80" r:id="rId13"/>
    <p:sldLayoutId id="2147483681" r:id="rId14"/>
    <p:sldLayoutId id="2147483682" r:id="rId15"/>
  </p:sldLayoutIdLs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510746"/>
            <a:ext cx="10515600" cy="5666217"/>
          </a:xfrm>
          <a:prstGeom prst="rect">
            <a:avLst/>
          </a:prstGeom>
        </p:spPr>
        <p:txBody>
          <a:bodyPr vert="horz" lIns="91440" tIns="45720" rIns="91440" bIns="45720" rtlCol="0">
            <a:normAutofit/>
          </a:bodyPr>
          <a:lstStyle/>
          <a:p>
            <a:pPr lvl="0"/>
            <a:endParaRPr lang="fr-FR" dirty="0"/>
          </a:p>
        </p:txBody>
      </p:sp>
    </p:spTree>
    <p:extLst>
      <p:ext uri="{BB962C8B-B14F-4D97-AF65-F5344CB8AC3E}">
        <p14:creationId xmlns:p14="http://schemas.microsoft.com/office/powerpoint/2010/main" val="3927255101"/>
      </p:ext>
    </p:extLst>
  </p:cSld>
  <p:clrMap bg1="lt1" tx1="dk1" bg2="lt2" tx2="dk2" accent1="accent1" accent2="accent2" accent3="accent3" accent4="accent4" accent5="accent5" accent6="accent6" hlink="hlink" folHlink="folHlink"/>
  <p:sldLayoutIdLst>
    <p:sldLayoutId id="2147483677"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image" Target="../media/image32.png"/><Relationship Id="rId1" Type="http://schemas.openxmlformats.org/officeDocument/2006/relationships/slideLayout" Target="../slideLayouts/slideLayout5.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6.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32.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2.jpeg"/><Relationship Id="rId7" Type="http://schemas.openxmlformats.org/officeDocument/2006/relationships/image" Target="../media/image56.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5.jpeg"/><Relationship Id="rId5" Type="http://schemas.openxmlformats.org/officeDocument/2006/relationships/image" Target="../media/image54.png"/><Relationship Id="rId10" Type="http://schemas.openxmlformats.org/officeDocument/2006/relationships/image" Target="../media/image59.jpeg"/><Relationship Id="rId4" Type="http://schemas.openxmlformats.org/officeDocument/2006/relationships/image" Target="../media/image53.png"/><Relationship Id="rId9" Type="http://schemas.openxmlformats.org/officeDocument/2006/relationships/image" Target="../media/image5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jpg"/><Relationship Id="rId17" Type="http://schemas.openxmlformats.org/officeDocument/2006/relationships/image" Target="../media/image22.jpg"/><Relationship Id="rId2" Type="http://schemas.openxmlformats.org/officeDocument/2006/relationships/notesSlide" Target="../notesSlides/notesSlide3.xml"/><Relationship Id="rId16"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0D2BB-512A-CC94-1F22-000AACB84037}"/>
              </a:ext>
            </a:extLst>
          </p:cNvPr>
          <p:cNvSpPr>
            <a:spLocks noGrp="1"/>
          </p:cNvSpPr>
          <p:nvPr>
            <p:ph type="title"/>
          </p:nvPr>
        </p:nvSpPr>
        <p:spPr/>
        <p:txBody>
          <a:bodyPr/>
          <a:lstStyle/>
          <a:p>
            <a:r>
              <a:rPr lang="en-GB" dirty="0"/>
              <a:t>Welcome!</a:t>
            </a:r>
          </a:p>
        </p:txBody>
      </p:sp>
      <p:pic>
        <p:nvPicPr>
          <p:cNvPr id="6" name="Picture 5">
            <a:extLst>
              <a:ext uri="{FF2B5EF4-FFF2-40B4-BE49-F238E27FC236}">
                <a16:creationId xmlns:a16="http://schemas.microsoft.com/office/drawing/2014/main" id="{F55256D8-1F5E-93F5-D8CA-A3B52B4B27B7}"/>
              </a:ext>
            </a:extLst>
          </p:cNvPr>
          <p:cNvPicPr>
            <a:picLocks noChangeAspect="1"/>
          </p:cNvPicPr>
          <p:nvPr/>
        </p:nvPicPr>
        <p:blipFill>
          <a:blip r:embed="rId2"/>
          <a:stretch>
            <a:fillRect/>
          </a:stretch>
        </p:blipFill>
        <p:spPr>
          <a:xfrm>
            <a:off x="277145" y="984861"/>
            <a:ext cx="11653934" cy="5073766"/>
          </a:xfrm>
          <a:prstGeom prst="rect">
            <a:avLst/>
          </a:prstGeom>
        </p:spPr>
      </p:pic>
    </p:spTree>
    <p:extLst>
      <p:ext uri="{BB962C8B-B14F-4D97-AF65-F5344CB8AC3E}">
        <p14:creationId xmlns:p14="http://schemas.microsoft.com/office/powerpoint/2010/main" val="1828164073"/>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A094-248E-20DA-5FEB-9ABD0813E489}"/>
              </a:ext>
            </a:extLst>
          </p:cNvPr>
          <p:cNvSpPr>
            <a:spLocks noGrp="1"/>
          </p:cNvSpPr>
          <p:nvPr>
            <p:ph type="ctrTitle"/>
          </p:nvPr>
        </p:nvSpPr>
        <p:spPr/>
        <p:txBody>
          <a:bodyPr/>
          <a:lstStyle/>
          <a:p>
            <a:r>
              <a:rPr lang="en-GB" dirty="0"/>
              <a:t>The role of scientific programme managers </a:t>
            </a:r>
          </a:p>
        </p:txBody>
      </p:sp>
      <p:sp>
        <p:nvSpPr>
          <p:cNvPr id="3" name="Subtitle 2">
            <a:extLst>
              <a:ext uri="{FF2B5EF4-FFF2-40B4-BE49-F238E27FC236}">
                <a16:creationId xmlns:a16="http://schemas.microsoft.com/office/drawing/2014/main" id="{294C24E0-634E-0AE3-8E32-A26D205CDCFA}"/>
              </a:ext>
            </a:extLst>
          </p:cNvPr>
          <p:cNvSpPr>
            <a:spLocks noGrp="1"/>
          </p:cNvSpPr>
          <p:nvPr>
            <p:ph type="subTitle" idx="1"/>
          </p:nvPr>
        </p:nvSpPr>
        <p:spPr/>
        <p:txBody>
          <a:bodyPr/>
          <a:lstStyle/>
          <a:p>
            <a:r>
              <a:rPr lang="en-GB" dirty="0"/>
              <a:t>in the European Pharmacopoeia Department (EPD)</a:t>
            </a:r>
          </a:p>
          <a:p>
            <a:endParaRPr lang="en-GB" dirty="0"/>
          </a:p>
          <a:p>
            <a:r>
              <a:rPr lang="en-GB" dirty="0"/>
              <a:t>Amela SARAČEVIĆ</a:t>
            </a:r>
          </a:p>
        </p:txBody>
      </p:sp>
    </p:spTree>
    <p:extLst>
      <p:ext uri="{BB962C8B-B14F-4D97-AF65-F5344CB8AC3E}">
        <p14:creationId xmlns:p14="http://schemas.microsoft.com/office/powerpoint/2010/main" val="4188896813"/>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45" y="181232"/>
            <a:ext cx="11653934" cy="477876"/>
          </a:xfrm>
        </p:spPr>
        <p:txBody>
          <a:bodyPr anchor="ctr">
            <a:noAutofit/>
          </a:bodyPr>
          <a:lstStyle/>
          <a:p>
            <a:r>
              <a:rPr lang="fr-FR" dirty="0"/>
              <a:t>Amela </a:t>
            </a:r>
            <a:r>
              <a:rPr lang="fr-FR" dirty="0" err="1"/>
              <a:t>Saračević</a:t>
            </a:r>
            <a:endParaRPr lang="fr-FR" dirty="0"/>
          </a:p>
        </p:txBody>
      </p:sp>
      <p:sp>
        <p:nvSpPr>
          <p:cNvPr id="3" name="Content Placeholder 2"/>
          <p:cNvSpPr>
            <a:spLocks noGrp="1"/>
          </p:cNvSpPr>
          <p:nvPr>
            <p:ph sz="half" idx="1"/>
          </p:nvPr>
        </p:nvSpPr>
        <p:spPr>
          <a:xfrm>
            <a:off x="5200650" y="1253331"/>
            <a:ext cx="6291902" cy="4351338"/>
          </a:xfrm>
        </p:spPr>
        <p:txBody>
          <a:bodyPr>
            <a:normAutofit/>
          </a:bodyPr>
          <a:lstStyle/>
          <a:p>
            <a:pPr marL="0" indent="0">
              <a:buNone/>
            </a:pPr>
            <a:r>
              <a:rPr lang="fr-FR" b="1" dirty="0"/>
              <a:t>Scientific Programme Manager </a:t>
            </a:r>
          </a:p>
          <a:p>
            <a:pPr marL="0" indent="0">
              <a:buNone/>
            </a:pPr>
            <a:r>
              <a:rPr lang="fr-FR" dirty="0"/>
              <a:t>in the </a:t>
            </a:r>
            <a:r>
              <a:rPr lang="en-GB" dirty="0"/>
              <a:t>European</a:t>
            </a:r>
            <a:r>
              <a:rPr lang="fr-FR" dirty="0"/>
              <a:t> Pharmacopoeia </a:t>
            </a:r>
            <a:r>
              <a:rPr lang="en-GB" dirty="0"/>
              <a:t>Department (EPD)</a:t>
            </a:r>
          </a:p>
          <a:p>
            <a:pPr marL="0" indent="0">
              <a:buNone/>
            </a:pPr>
            <a:endParaRPr lang="en-GB" dirty="0"/>
          </a:p>
          <a:p>
            <a:pPr marL="0" indent="0">
              <a:buNone/>
            </a:pPr>
            <a:r>
              <a:rPr lang="en-GB" sz="2400" dirty="0"/>
              <a:t>Joined the EDQM in 2014, and EPD in 2017</a:t>
            </a:r>
          </a:p>
          <a:p>
            <a:endParaRPr lang="en-GB" dirty="0"/>
          </a:p>
        </p:txBody>
      </p:sp>
      <p:pic>
        <p:nvPicPr>
          <p:cNvPr id="6" name="Picture 5">
            <a:extLst>
              <a:ext uri="{FF2B5EF4-FFF2-40B4-BE49-F238E27FC236}">
                <a16:creationId xmlns:a16="http://schemas.microsoft.com/office/drawing/2014/main" id="{B40A9793-240C-C232-A342-166C6E624F1C}"/>
              </a:ext>
            </a:extLst>
          </p:cNvPr>
          <p:cNvPicPr>
            <a:picLocks noChangeAspect="1"/>
          </p:cNvPicPr>
          <p:nvPr/>
        </p:nvPicPr>
        <p:blipFill>
          <a:blip r:embed="rId3"/>
          <a:stretch>
            <a:fillRect/>
          </a:stretch>
        </p:blipFill>
        <p:spPr>
          <a:xfrm>
            <a:off x="277145" y="1083865"/>
            <a:ext cx="4716399" cy="4690269"/>
          </a:xfrm>
          <a:prstGeom prst="rect">
            <a:avLst/>
          </a:prstGeom>
        </p:spPr>
      </p:pic>
    </p:spTree>
    <p:extLst>
      <p:ext uri="{BB962C8B-B14F-4D97-AF65-F5344CB8AC3E}">
        <p14:creationId xmlns:p14="http://schemas.microsoft.com/office/powerpoint/2010/main" val="2282986854"/>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EPD</a:t>
            </a:r>
            <a:r>
              <a:rPr lang="fr-FR" dirty="0"/>
              <a:t> </a:t>
            </a:r>
          </a:p>
        </p:txBody>
      </p:sp>
      <p:sp>
        <p:nvSpPr>
          <p:cNvPr id="3" name="Content Placeholder 2"/>
          <p:cNvSpPr>
            <a:spLocks noGrp="1"/>
          </p:cNvSpPr>
          <p:nvPr>
            <p:ph idx="1"/>
          </p:nvPr>
        </p:nvSpPr>
        <p:spPr>
          <a:xfrm>
            <a:off x="277145" y="1235235"/>
            <a:ext cx="11653935" cy="3985826"/>
          </a:xfrm>
        </p:spPr>
        <p:txBody>
          <a:bodyPr>
            <a:normAutofit fontScale="92500" lnSpcReduction="20000"/>
          </a:bodyPr>
          <a:lstStyle/>
          <a:p>
            <a:r>
              <a:rPr lang="en-GB" dirty="0"/>
              <a:t>European Pharmacopoeia (Ph. Eur.):</a:t>
            </a:r>
          </a:p>
          <a:p>
            <a:pPr lvl="1"/>
            <a:r>
              <a:rPr lang="en-GB" sz="2200" dirty="0"/>
              <a:t>A set of official standards providing a legal and scientific basis for the quality control of medicines and their ingredients</a:t>
            </a:r>
          </a:p>
          <a:p>
            <a:pPr lvl="1"/>
            <a:r>
              <a:rPr lang="en-GB" sz="2200" dirty="0"/>
              <a:t>A part of the European regulatory framework that ensures medicines are safe and of good quality</a:t>
            </a:r>
          </a:p>
          <a:p>
            <a:pPr lvl="1"/>
            <a:r>
              <a:rPr lang="en-GB" sz="2200" dirty="0"/>
              <a:t>Widely used and internationally recognised</a:t>
            </a:r>
          </a:p>
          <a:p>
            <a:pPr marL="457200" lvl="1" indent="0">
              <a:buNone/>
            </a:pPr>
            <a:endParaRPr lang="en-GB" sz="1000" dirty="0"/>
          </a:p>
          <a:p>
            <a:r>
              <a:rPr lang="en-GB" dirty="0"/>
              <a:t>International harmonisation with other major organisations</a:t>
            </a:r>
          </a:p>
          <a:p>
            <a:pPr marL="0" indent="0">
              <a:buNone/>
            </a:pPr>
            <a:endParaRPr lang="en-GB" sz="1100" dirty="0"/>
          </a:p>
          <a:p>
            <a:r>
              <a:rPr lang="en-GB" dirty="0"/>
              <a:t>Working with experts from regulatory authorities (national pharmacopoeia authorities, official medicines control laboratories, licensing authorities), academia and the pharmaceutical/chemical industry, from across Europe and beyond</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2508313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E6033-5F1B-4289-67E1-14322B05C406}"/>
              </a:ext>
            </a:extLst>
          </p:cNvPr>
          <p:cNvSpPr>
            <a:spLocks noGrp="1"/>
          </p:cNvSpPr>
          <p:nvPr>
            <p:ph type="title"/>
          </p:nvPr>
        </p:nvSpPr>
        <p:spPr/>
        <p:txBody>
          <a:bodyPr/>
          <a:lstStyle/>
          <a:p>
            <a:r>
              <a:rPr lang="en-GB" dirty="0"/>
              <a:t>The team</a:t>
            </a:r>
          </a:p>
        </p:txBody>
      </p:sp>
      <p:sp>
        <p:nvSpPr>
          <p:cNvPr id="3" name="Content Placeholder 2">
            <a:extLst>
              <a:ext uri="{FF2B5EF4-FFF2-40B4-BE49-F238E27FC236}">
                <a16:creationId xmlns:a16="http://schemas.microsoft.com/office/drawing/2014/main" id="{319B54FB-63F8-118A-4340-F5CAA3633CEA}"/>
              </a:ext>
            </a:extLst>
          </p:cNvPr>
          <p:cNvSpPr>
            <a:spLocks noGrp="1"/>
          </p:cNvSpPr>
          <p:nvPr>
            <p:ph idx="1"/>
          </p:nvPr>
        </p:nvSpPr>
        <p:spPr>
          <a:xfrm>
            <a:off x="277145" y="1451588"/>
            <a:ext cx="11653935" cy="3738176"/>
          </a:xfrm>
        </p:spPr>
        <p:txBody>
          <a:bodyPr>
            <a:normAutofit/>
          </a:bodyPr>
          <a:lstStyle/>
          <a:p>
            <a:r>
              <a:rPr lang="en-GB" sz="2600" dirty="0"/>
              <a:t>About 50 people in EPD, with scientific and administrative functions </a:t>
            </a:r>
          </a:p>
          <a:p>
            <a:pPr marL="0" indent="0">
              <a:buNone/>
            </a:pPr>
            <a:endParaRPr lang="en-GB" sz="1000" dirty="0"/>
          </a:p>
          <a:p>
            <a:r>
              <a:rPr lang="en-GB" sz="2600" dirty="0"/>
              <a:t>Division A - Chemically Defined Substances, Finished products, General Chapters &amp; Herbals - team </a:t>
            </a:r>
            <a:r>
              <a:rPr lang="en-GB" sz="2600"/>
              <a:t>of 16 </a:t>
            </a:r>
            <a:r>
              <a:rPr lang="en-GB" sz="2600" dirty="0"/>
              <a:t>people</a:t>
            </a:r>
          </a:p>
          <a:p>
            <a:endParaRPr lang="en-GB" sz="2600" dirty="0"/>
          </a:p>
        </p:txBody>
      </p:sp>
    </p:spTree>
    <p:extLst>
      <p:ext uri="{BB962C8B-B14F-4D97-AF65-F5344CB8AC3E}">
        <p14:creationId xmlns:p14="http://schemas.microsoft.com/office/powerpoint/2010/main" val="20200132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My role in </a:t>
            </a:r>
            <a:r>
              <a:rPr lang="fr-FR" dirty="0"/>
              <a:t>EPD </a:t>
            </a:r>
          </a:p>
        </p:txBody>
      </p:sp>
      <p:sp>
        <p:nvSpPr>
          <p:cNvPr id="3" name="Content Placeholder 2"/>
          <p:cNvSpPr>
            <a:spLocks noGrp="1"/>
          </p:cNvSpPr>
          <p:nvPr>
            <p:ph idx="1"/>
          </p:nvPr>
        </p:nvSpPr>
        <p:spPr>
          <a:xfrm>
            <a:off x="277144" y="1176724"/>
            <a:ext cx="11653935" cy="4681151"/>
          </a:xfrm>
        </p:spPr>
        <p:txBody>
          <a:bodyPr>
            <a:normAutofit lnSpcReduction="10000"/>
          </a:bodyPr>
          <a:lstStyle/>
          <a:p>
            <a:r>
              <a:rPr lang="en-GB" sz="2600" dirty="0"/>
              <a:t>manage different groups of experts and collaborate closely in technical discussions that help us shape our state-of-the-art monographs</a:t>
            </a:r>
          </a:p>
          <a:p>
            <a:pPr marL="0" indent="0">
              <a:buNone/>
            </a:pPr>
            <a:endParaRPr lang="en-GB" sz="1100" dirty="0"/>
          </a:p>
          <a:p>
            <a:r>
              <a:rPr lang="en-GB" sz="2600" dirty="0"/>
              <a:t>evaluate scientific data, support and co-ordinate scientific elaboration, verification, revision and validation of analytical procedures in (new) monographs</a:t>
            </a:r>
          </a:p>
          <a:p>
            <a:endParaRPr lang="en-GB" sz="1100" dirty="0"/>
          </a:p>
          <a:p>
            <a:r>
              <a:rPr lang="en-GB" sz="2600" dirty="0"/>
              <a:t>collaborate with internal and external laboratories preparing detailed study requests and making sure that analytical testing is performed in a timely manner</a:t>
            </a:r>
          </a:p>
          <a:p>
            <a:pPr marL="0" indent="0">
              <a:buNone/>
            </a:pPr>
            <a:endParaRPr lang="en-GB" sz="1000" dirty="0"/>
          </a:p>
          <a:p>
            <a:r>
              <a:rPr lang="en-GB" sz="2600" dirty="0"/>
              <a:t>draft Ph. Eur. texts (monographs and general chapters) in close co-operation with experts in the field, based on scientific data</a:t>
            </a:r>
          </a:p>
        </p:txBody>
      </p:sp>
    </p:spTree>
    <p:extLst>
      <p:ext uri="{BB962C8B-B14F-4D97-AF65-F5344CB8AC3E}">
        <p14:creationId xmlns:p14="http://schemas.microsoft.com/office/powerpoint/2010/main" val="4694778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AAA46-7FAF-7F88-FBAB-BDE2C8A01119}"/>
              </a:ext>
            </a:extLst>
          </p:cNvPr>
          <p:cNvSpPr>
            <a:spLocks noGrp="1"/>
          </p:cNvSpPr>
          <p:nvPr>
            <p:ph type="title"/>
          </p:nvPr>
        </p:nvSpPr>
        <p:spPr/>
        <p:txBody>
          <a:bodyPr/>
          <a:lstStyle/>
          <a:p>
            <a:r>
              <a:rPr lang="en-GB" dirty="0"/>
              <a:t>Working in EPD</a:t>
            </a:r>
          </a:p>
        </p:txBody>
      </p:sp>
      <p:pic>
        <p:nvPicPr>
          <p:cNvPr id="5" name="Picture 4">
            <a:extLst>
              <a:ext uri="{FF2B5EF4-FFF2-40B4-BE49-F238E27FC236}">
                <a16:creationId xmlns:a16="http://schemas.microsoft.com/office/drawing/2014/main" id="{C1D26948-94A9-0A56-9FDF-24879596FA07}"/>
              </a:ext>
            </a:extLst>
          </p:cNvPr>
          <p:cNvPicPr>
            <a:picLocks noChangeAspect="1"/>
          </p:cNvPicPr>
          <p:nvPr/>
        </p:nvPicPr>
        <p:blipFill>
          <a:blip r:embed="rId2"/>
          <a:stretch>
            <a:fillRect/>
          </a:stretch>
        </p:blipFill>
        <p:spPr>
          <a:xfrm>
            <a:off x="1114008" y="918843"/>
            <a:ext cx="9963983" cy="5315713"/>
          </a:xfrm>
          <a:prstGeom prst="rect">
            <a:avLst/>
          </a:prstGeom>
        </p:spPr>
      </p:pic>
      <p:sp>
        <p:nvSpPr>
          <p:cNvPr id="9" name="TextBox 8">
            <a:extLst>
              <a:ext uri="{FF2B5EF4-FFF2-40B4-BE49-F238E27FC236}">
                <a16:creationId xmlns:a16="http://schemas.microsoft.com/office/drawing/2014/main" id="{483EC4FA-08AC-C23C-94EA-1BE83E79EB1C}"/>
              </a:ext>
            </a:extLst>
          </p:cNvPr>
          <p:cNvSpPr txBox="1"/>
          <p:nvPr/>
        </p:nvSpPr>
        <p:spPr>
          <a:xfrm>
            <a:off x="1602375" y="3576699"/>
            <a:ext cx="3884025" cy="1575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pPr>
            <a:r>
              <a:rPr lang="en-GB" sz="2800" dirty="0">
                <a:solidFill>
                  <a:schemeClr val="bg1"/>
                </a:solidFill>
              </a:rPr>
              <a:t>D</a:t>
            </a:r>
            <a:r>
              <a:rPr lang="en-GB" sz="2800" kern="1200" dirty="0">
                <a:solidFill>
                  <a:schemeClr val="bg1"/>
                </a:solidFill>
              </a:rPr>
              <a:t>ynamic environment with great teamwork and collaboration, both internally and externally</a:t>
            </a:r>
            <a:endParaRPr lang="en-US" sz="2800" kern="1200" dirty="0">
              <a:solidFill>
                <a:schemeClr val="bg1"/>
              </a:solidFill>
            </a:endParaRPr>
          </a:p>
        </p:txBody>
      </p:sp>
      <p:sp>
        <p:nvSpPr>
          <p:cNvPr id="10" name="TextBox 9">
            <a:extLst>
              <a:ext uri="{FF2B5EF4-FFF2-40B4-BE49-F238E27FC236}">
                <a16:creationId xmlns:a16="http://schemas.microsoft.com/office/drawing/2014/main" id="{4676EDB1-D145-8EC6-BF71-2A94129556B6}"/>
              </a:ext>
            </a:extLst>
          </p:cNvPr>
          <p:cNvSpPr txBox="1"/>
          <p:nvPr/>
        </p:nvSpPr>
        <p:spPr>
          <a:xfrm>
            <a:off x="6705600" y="3576699"/>
            <a:ext cx="3884025" cy="1575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pPr>
            <a:r>
              <a:rPr lang="en-GB" sz="2800" dirty="0">
                <a:solidFill>
                  <a:schemeClr val="bg1"/>
                </a:solidFill>
              </a:rPr>
              <a:t>Scientific knowledge and joint efforts are key elements behind every </a:t>
            </a:r>
            <a:r>
              <a:rPr lang="en-GB" sz="2800" dirty="0" err="1">
                <a:solidFill>
                  <a:schemeClr val="bg1"/>
                </a:solidFill>
              </a:rPr>
              <a:t>pharmacopoeial</a:t>
            </a:r>
            <a:r>
              <a:rPr lang="en-GB" sz="2800" dirty="0">
                <a:solidFill>
                  <a:schemeClr val="bg1"/>
                </a:solidFill>
              </a:rPr>
              <a:t> text</a:t>
            </a:r>
          </a:p>
        </p:txBody>
      </p:sp>
    </p:spTree>
    <p:extLst>
      <p:ext uri="{BB962C8B-B14F-4D97-AF65-F5344CB8AC3E}">
        <p14:creationId xmlns:p14="http://schemas.microsoft.com/office/powerpoint/2010/main" val="25083417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A094-248E-20DA-5FEB-9ABD0813E489}"/>
              </a:ext>
            </a:extLst>
          </p:cNvPr>
          <p:cNvSpPr>
            <a:spLocks noGrp="1"/>
          </p:cNvSpPr>
          <p:nvPr>
            <p:ph type="ctrTitle"/>
          </p:nvPr>
        </p:nvSpPr>
        <p:spPr/>
        <p:txBody>
          <a:bodyPr/>
          <a:lstStyle/>
          <a:p>
            <a:r>
              <a:rPr lang="en-GB" dirty="0"/>
              <a:t>The role of scientific programme managers </a:t>
            </a:r>
          </a:p>
        </p:txBody>
      </p:sp>
      <p:sp>
        <p:nvSpPr>
          <p:cNvPr id="3" name="Subtitle 2">
            <a:extLst>
              <a:ext uri="{FF2B5EF4-FFF2-40B4-BE49-F238E27FC236}">
                <a16:creationId xmlns:a16="http://schemas.microsoft.com/office/drawing/2014/main" id="{294C24E0-634E-0AE3-8E32-A26D205CDCFA}"/>
              </a:ext>
            </a:extLst>
          </p:cNvPr>
          <p:cNvSpPr>
            <a:spLocks noGrp="1"/>
          </p:cNvSpPr>
          <p:nvPr>
            <p:ph type="subTitle" idx="1"/>
          </p:nvPr>
        </p:nvSpPr>
        <p:spPr/>
        <p:txBody>
          <a:bodyPr/>
          <a:lstStyle/>
          <a:p>
            <a:r>
              <a:rPr lang="en-GB" dirty="0"/>
              <a:t>in the Laboratory Department (DLAB)</a:t>
            </a:r>
          </a:p>
          <a:p>
            <a:endParaRPr lang="en-GB" dirty="0"/>
          </a:p>
          <a:p>
            <a:r>
              <a:rPr lang="en-GB" dirty="0"/>
              <a:t>Jochen PAUWELS</a:t>
            </a:r>
          </a:p>
        </p:txBody>
      </p:sp>
    </p:spTree>
    <p:extLst>
      <p:ext uri="{BB962C8B-B14F-4D97-AF65-F5344CB8AC3E}">
        <p14:creationId xmlns:p14="http://schemas.microsoft.com/office/powerpoint/2010/main" val="2612859506"/>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45" y="181232"/>
            <a:ext cx="11653934" cy="477876"/>
          </a:xfrm>
        </p:spPr>
        <p:txBody>
          <a:bodyPr anchor="ctr">
            <a:noAutofit/>
          </a:bodyPr>
          <a:lstStyle/>
          <a:p>
            <a:r>
              <a:rPr lang="en-GB" dirty="0"/>
              <a:t>Jochen Pauwels</a:t>
            </a:r>
          </a:p>
        </p:txBody>
      </p:sp>
      <p:pic>
        <p:nvPicPr>
          <p:cNvPr id="6" name="Picture 5">
            <a:extLst>
              <a:ext uri="{FF2B5EF4-FFF2-40B4-BE49-F238E27FC236}">
                <a16:creationId xmlns:a16="http://schemas.microsoft.com/office/drawing/2014/main" id="{E78D1CA5-1C4F-DA75-C123-74BB3749C687}"/>
              </a:ext>
            </a:extLst>
          </p:cNvPr>
          <p:cNvPicPr>
            <a:picLocks noChangeAspect="1"/>
          </p:cNvPicPr>
          <p:nvPr/>
        </p:nvPicPr>
        <p:blipFill>
          <a:blip r:embed="rId3"/>
          <a:stretch>
            <a:fillRect/>
          </a:stretch>
        </p:blipFill>
        <p:spPr>
          <a:xfrm>
            <a:off x="180976" y="1097149"/>
            <a:ext cx="4716399" cy="4663702"/>
          </a:xfrm>
          <a:prstGeom prst="rect">
            <a:avLst/>
          </a:prstGeom>
        </p:spPr>
      </p:pic>
      <p:sp>
        <p:nvSpPr>
          <p:cNvPr id="9" name="Content Placeholder 2">
            <a:extLst>
              <a:ext uri="{FF2B5EF4-FFF2-40B4-BE49-F238E27FC236}">
                <a16:creationId xmlns:a16="http://schemas.microsoft.com/office/drawing/2014/main" id="{467438B2-367E-8EFA-F34C-5AE122B4ADD4}"/>
              </a:ext>
            </a:extLst>
          </p:cNvPr>
          <p:cNvSpPr txBox="1">
            <a:spLocks/>
          </p:cNvSpPr>
          <p:nvPr/>
        </p:nvSpPr>
        <p:spPr>
          <a:xfrm>
            <a:off x="5019673" y="1253331"/>
            <a:ext cx="699135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t>Head of the Analytical Chemistry Division </a:t>
            </a:r>
          </a:p>
          <a:p>
            <a:pPr marL="0" indent="0">
              <a:buNone/>
            </a:pPr>
            <a:r>
              <a:rPr lang="fr-FR" dirty="0"/>
              <a:t>in the </a:t>
            </a:r>
            <a:r>
              <a:rPr lang="en-GB" dirty="0"/>
              <a:t>Laboratory</a:t>
            </a:r>
            <a:r>
              <a:rPr lang="fr-FR" dirty="0"/>
              <a:t> </a:t>
            </a:r>
            <a:r>
              <a:rPr lang="en-GB" dirty="0"/>
              <a:t>Department (DLAB)</a:t>
            </a:r>
          </a:p>
          <a:p>
            <a:pPr marL="0" indent="0">
              <a:buNone/>
            </a:pPr>
            <a:endParaRPr lang="en-GB" dirty="0"/>
          </a:p>
          <a:p>
            <a:pPr marL="0" indent="0">
              <a:buNone/>
            </a:pPr>
            <a:r>
              <a:rPr lang="en-GB" sz="2400" dirty="0"/>
              <a:t>Joined the EDQM in 2012</a:t>
            </a:r>
          </a:p>
          <a:p>
            <a:endParaRPr lang="en-GB" dirty="0"/>
          </a:p>
        </p:txBody>
      </p:sp>
    </p:spTree>
    <p:extLst>
      <p:ext uri="{BB962C8B-B14F-4D97-AF65-F5344CB8AC3E}">
        <p14:creationId xmlns:p14="http://schemas.microsoft.com/office/powerpoint/2010/main" val="3003877467"/>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workplace</a:t>
            </a:r>
            <a:endParaRPr lang="fr-FR" dirty="0"/>
          </a:p>
        </p:txBody>
      </p:sp>
      <p:grpSp>
        <p:nvGrpSpPr>
          <p:cNvPr id="28" name="Group 27">
            <a:extLst>
              <a:ext uri="{FF2B5EF4-FFF2-40B4-BE49-F238E27FC236}">
                <a16:creationId xmlns:a16="http://schemas.microsoft.com/office/drawing/2014/main" id="{C5818373-BF31-3CF9-790A-D0FCAD2B4DB8}"/>
              </a:ext>
            </a:extLst>
          </p:cNvPr>
          <p:cNvGrpSpPr/>
          <p:nvPr/>
        </p:nvGrpSpPr>
        <p:grpSpPr>
          <a:xfrm>
            <a:off x="6311685" y="1958089"/>
            <a:ext cx="1573873" cy="3803356"/>
            <a:chOff x="6311685" y="1958089"/>
            <a:chExt cx="1573873" cy="3803356"/>
          </a:xfrm>
        </p:grpSpPr>
        <p:sp>
          <p:nvSpPr>
            <p:cNvPr id="45" name="Rounded Rectangle 44"/>
            <p:cNvSpPr/>
            <p:nvPr/>
          </p:nvSpPr>
          <p:spPr>
            <a:xfrm>
              <a:off x="6311685" y="1958089"/>
              <a:ext cx="1573873" cy="3803356"/>
            </a:xfrm>
            <a:prstGeom prst="roundRect">
              <a:avLst/>
            </a:prstGeom>
            <a:noFill/>
            <a:ln w="38100">
              <a:solidFill>
                <a:srgbClr val="0E3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TextBox 28"/>
            <p:cNvSpPr txBox="1"/>
            <p:nvPr/>
          </p:nvSpPr>
          <p:spPr>
            <a:xfrm>
              <a:off x="6409618" y="2010338"/>
              <a:ext cx="1460603" cy="646331"/>
            </a:xfrm>
            <a:prstGeom prst="rect">
              <a:avLst/>
            </a:prstGeom>
            <a:noFill/>
          </p:spPr>
          <p:txBody>
            <a:bodyPr wrap="square" rtlCol="0">
              <a:spAutoFit/>
            </a:bodyPr>
            <a:lstStyle/>
            <a:p>
              <a:r>
                <a:rPr lang="en-GB" b="1" dirty="0"/>
                <a:t>Reference standards</a:t>
              </a:r>
              <a:endParaRPr lang="fr-FR" b="1" dirty="0"/>
            </a:p>
          </p:txBody>
        </p:sp>
      </p:grpSp>
      <p:sp>
        <p:nvSpPr>
          <p:cNvPr id="46" name="Rounded Rectangle 45"/>
          <p:cNvSpPr/>
          <p:nvPr/>
        </p:nvSpPr>
        <p:spPr>
          <a:xfrm>
            <a:off x="8163583" y="1958089"/>
            <a:ext cx="1573873" cy="3803356"/>
          </a:xfrm>
          <a:prstGeom prst="roundRect">
            <a:avLst/>
          </a:prstGeom>
          <a:noFill/>
          <a:ln w="38100">
            <a:solidFill>
              <a:srgbClr val="0E3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7" name="Picture 26"/>
          <p:cNvPicPr>
            <a:picLocks noChangeAspect="1"/>
          </p:cNvPicPr>
          <p:nvPr/>
        </p:nvPicPr>
        <p:blipFill>
          <a:blip r:embed="rId2"/>
          <a:stretch>
            <a:fillRect/>
          </a:stretch>
        </p:blipFill>
        <p:spPr>
          <a:xfrm>
            <a:off x="8417075" y="3111374"/>
            <a:ext cx="1048114" cy="1486289"/>
          </a:xfrm>
          <a:prstGeom prst="rect">
            <a:avLst/>
          </a:prstGeom>
          <a:ln w="38100">
            <a:noFill/>
          </a:ln>
        </p:spPr>
      </p:pic>
      <p:sp>
        <p:nvSpPr>
          <p:cNvPr id="30" name="TextBox 29"/>
          <p:cNvSpPr txBox="1"/>
          <p:nvPr/>
        </p:nvSpPr>
        <p:spPr>
          <a:xfrm>
            <a:off x="8242181" y="1997870"/>
            <a:ext cx="1537010" cy="646331"/>
          </a:xfrm>
          <a:prstGeom prst="rect">
            <a:avLst/>
          </a:prstGeom>
          <a:noFill/>
          <a:ln w="38100">
            <a:noFill/>
          </a:ln>
        </p:spPr>
        <p:txBody>
          <a:bodyPr wrap="square" rtlCol="0">
            <a:spAutoFit/>
          </a:bodyPr>
          <a:lstStyle/>
          <a:p>
            <a:r>
              <a:rPr lang="en-GB" b="1" dirty="0"/>
              <a:t>Analytical procedures</a:t>
            </a:r>
            <a:endParaRPr lang="fr-FR" b="1" dirty="0"/>
          </a:p>
        </p:txBody>
      </p:sp>
      <p:grpSp>
        <p:nvGrpSpPr>
          <p:cNvPr id="34" name="Group 33">
            <a:extLst>
              <a:ext uri="{FF2B5EF4-FFF2-40B4-BE49-F238E27FC236}">
                <a16:creationId xmlns:a16="http://schemas.microsoft.com/office/drawing/2014/main" id="{432682EC-97B5-213C-8844-31D0973E9A2F}"/>
              </a:ext>
            </a:extLst>
          </p:cNvPr>
          <p:cNvGrpSpPr/>
          <p:nvPr/>
        </p:nvGrpSpPr>
        <p:grpSpPr>
          <a:xfrm>
            <a:off x="10033947" y="1958089"/>
            <a:ext cx="1677945" cy="3803356"/>
            <a:chOff x="10033947" y="1958089"/>
            <a:chExt cx="1677945" cy="3803356"/>
          </a:xfrm>
          <a:noFill/>
        </p:grpSpPr>
        <p:sp>
          <p:nvSpPr>
            <p:cNvPr id="47" name="Rounded Rectangle 46"/>
            <p:cNvSpPr/>
            <p:nvPr/>
          </p:nvSpPr>
          <p:spPr>
            <a:xfrm>
              <a:off x="10033947" y="1958089"/>
              <a:ext cx="1573873" cy="3803356"/>
            </a:xfrm>
            <a:prstGeom prst="roundRect">
              <a:avLst/>
            </a:prstGeom>
            <a:grpFill/>
            <a:ln w="38100">
              <a:solidFill>
                <a:srgbClr val="0E3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1" name="Picture 30"/>
            <p:cNvPicPr>
              <a:picLocks noChangeAspect="1"/>
            </p:cNvPicPr>
            <p:nvPr/>
          </p:nvPicPr>
          <p:blipFill>
            <a:blip r:embed="rId3"/>
            <a:stretch>
              <a:fillRect/>
            </a:stretch>
          </p:blipFill>
          <p:spPr>
            <a:xfrm>
              <a:off x="10106132" y="2982027"/>
              <a:ext cx="1429501" cy="1545580"/>
            </a:xfrm>
            <a:prstGeom prst="rect">
              <a:avLst/>
            </a:prstGeom>
            <a:grpFill/>
          </p:spPr>
        </p:pic>
        <p:sp>
          <p:nvSpPr>
            <p:cNvPr id="32" name="TextBox 31"/>
            <p:cNvSpPr txBox="1"/>
            <p:nvPr/>
          </p:nvSpPr>
          <p:spPr>
            <a:xfrm>
              <a:off x="10075682" y="1986249"/>
              <a:ext cx="1636210" cy="646331"/>
            </a:xfrm>
            <a:prstGeom prst="rect">
              <a:avLst/>
            </a:prstGeom>
            <a:grpFill/>
          </p:spPr>
          <p:txBody>
            <a:bodyPr wrap="square" rtlCol="0">
              <a:spAutoFit/>
            </a:bodyPr>
            <a:lstStyle/>
            <a:p>
              <a:r>
                <a:rPr lang="en-GB" b="1" dirty="0"/>
                <a:t>Analytical instruments</a:t>
              </a:r>
              <a:endParaRPr lang="fr-FR" b="1" dirty="0"/>
            </a:p>
          </p:txBody>
        </p:sp>
      </p:grpSp>
      <p:grpSp>
        <p:nvGrpSpPr>
          <p:cNvPr id="3" name="Group 2">
            <a:extLst>
              <a:ext uri="{FF2B5EF4-FFF2-40B4-BE49-F238E27FC236}">
                <a16:creationId xmlns:a16="http://schemas.microsoft.com/office/drawing/2014/main" id="{3A11FD3D-E0F3-10F4-D131-B5874E8C8696}"/>
              </a:ext>
            </a:extLst>
          </p:cNvPr>
          <p:cNvGrpSpPr/>
          <p:nvPr/>
        </p:nvGrpSpPr>
        <p:grpSpPr>
          <a:xfrm>
            <a:off x="635796" y="1093450"/>
            <a:ext cx="10972023" cy="644495"/>
            <a:chOff x="635796" y="1093450"/>
            <a:chExt cx="10972023" cy="644495"/>
          </a:xfrm>
        </p:grpSpPr>
        <p:sp>
          <p:nvSpPr>
            <p:cNvPr id="51" name="Rounded Rectangle 50"/>
            <p:cNvSpPr/>
            <p:nvPr/>
          </p:nvSpPr>
          <p:spPr>
            <a:xfrm>
              <a:off x="6283852" y="1098072"/>
              <a:ext cx="5323967" cy="639873"/>
            </a:xfrm>
            <a:prstGeom prst="roundRect">
              <a:avLst/>
            </a:prstGeom>
            <a:solidFill>
              <a:srgbClr val="0E3D8A"/>
            </a:solid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ounded Rectangle 49"/>
            <p:cNvSpPr/>
            <p:nvPr/>
          </p:nvSpPr>
          <p:spPr>
            <a:xfrm>
              <a:off x="635796" y="1093450"/>
              <a:ext cx="4682782" cy="639873"/>
            </a:xfrm>
            <a:prstGeom prst="roundRect">
              <a:avLst/>
            </a:prstGeom>
            <a:solidFill>
              <a:srgbClr val="0E3D8A"/>
            </a:solid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TextBox 41"/>
            <p:cNvSpPr txBox="1"/>
            <p:nvPr/>
          </p:nvSpPr>
          <p:spPr>
            <a:xfrm>
              <a:off x="1725883" y="1139891"/>
              <a:ext cx="2502608" cy="523220"/>
            </a:xfrm>
            <a:prstGeom prst="rect">
              <a:avLst/>
            </a:prstGeom>
            <a:noFill/>
          </p:spPr>
          <p:txBody>
            <a:bodyPr wrap="none" rtlCol="0">
              <a:spAutoFit/>
            </a:bodyPr>
            <a:lstStyle/>
            <a:p>
              <a:r>
                <a:rPr lang="en-GB" sz="2800" b="1" dirty="0">
                  <a:solidFill>
                    <a:schemeClr val="bg1"/>
                  </a:solidFill>
                </a:rPr>
                <a:t>Organisation</a:t>
              </a:r>
              <a:endParaRPr lang="fr-FR" sz="2800" b="1" dirty="0">
                <a:solidFill>
                  <a:schemeClr val="bg1"/>
                </a:solidFill>
              </a:endParaRPr>
            </a:p>
          </p:txBody>
        </p:sp>
        <p:sp>
          <p:nvSpPr>
            <p:cNvPr id="43" name="TextBox 42"/>
            <p:cNvSpPr txBox="1"/>
            <p:nvPr/>
          </p:nvSpPr>
          <p:spPr>
            <a:xfrm>
              <a:off x="8085593" y="1139891"/>
              <a:ext cx="1850186" cy="523220"/>
            </a:xfrm>
            <a:prstGeom prst="rect">
              <a:avLst/>
            </a:prstGeom>
            <a:noFill/>
          </p:spPr>
          <p:txBody>
            <a:bodyPr wrap="none" rtlCol="0">
              <a:spAutoFit/>
            </a:bodyPr>
            <a:lstStyle/>
            <a:p>
              <a:r>
                <a:rPr lang="en-GB" sz="2800" b="1" dirty="0">
                  <a:solidFill>
                    <a:schemeClr val="bg1"/>
                  </a:solidFill>
                </a:rPr>
                <a:t>Activities</a:t>
              </a:r>
              <a:endParaRPr lang="fr-FR" sz="2800" b="1" dirty="0">
                <a:solidFill>
                  <a:schemeClr val="bg1"/>
                </a:solidFill>
              </a:endParaRPr>
            </a:p>
          </p:txBody>
        </p:sp>
      </p:grpSp>
      <p:grpSp>
        <p:nvGrpSpPr>
          <p:cNvPr id="52" name="Group 51">
            <a:extLst>
              <a:ext uri="{FF2B5EF4-FFF2-40B4-BE49-F238E27FC236}">
                <a16:creationId xmlns:a16="http://schemas.microsoft.com/office/drawing/2014/main" id="{7A281AA5-93D0-F268-D9A6-D507E7DCDADA}"/>
              </a:ext>
            </a:extLst>
          </p:cNvPr>
          <p:cNvGrpSpPr/>
          <p:nvPr/>
        </p:nvGrpSpPr>
        <p:grpSpPr>
          <a:xfrm>
            <a:off x="584180" y="1958089"/>
            <a:ext cx="4750607" cy="3803356"/>
            <a:chOff x="584180" y="1958089"/>
            <a:chExt cx="4750607" cy="3803356"/>
          </a:xfrm>
        </p:grpSpPr>
        <p:grpSp>
          <p:nvGrpSpPr>
            <p:cNvPr id="4" name="Group 3">
              <a:extLst>
                <a:ext uri="{FF2B5EF4-FFF2-40B4-BE49-F238E27FC236}">
                  <a16:creationId xmlns:a16="http://schemas.microsoft.com/office/drawing/2014/main" id="{A41522E7-58BE-7080-2D4A-F0A805071646}"/>
                </a:ext>
              </a:extLst>
            </p:cNvPr>
            <p:cNvGrpSpPr/>
            <p:nvPr/>
          </p:nvGrpSpPr>
          <p:grpSpPr>
            <a:xfrm>
              <a:off x="628127" y="1958089"/>
              <a:ext cx="4682782" cy="1163782"/>
              <a:chOff x="628127" y="1958089"/>
              <a:chExt cx="4682782" cy="1163782"/>
            </a:xfrm>
          </p:grpSpPr>
          <p:sp>
            <p:nvSpPr>
              <p:cNvPr id="6" name="Rounded Rectangle 5"/>
              <p:cNvSpPr/>
              <p:nvPr/>
            </p:nvSpPr>
            <p:spPr>
              <a:xfrm>
                <a:off x="628127" y="1958089"/>
                <a:ext cx="4682782" cy="1163782"/>
              </a:xfrm>
              <a:prstGeom prst="roundRect">
                <a:avLst/>
              </a:prstGeom>
              <a:solidFill>
                <a:srgbClr val="0E3D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TextBox 11"/>
              <p:cNvSpPr txBox="1"/>
              <p:nvPr/>
            </p:nvSpPr>
            <p:spPr>
              <a:xfrm>
                <a:off x="650935" y="2054083"/>
                <a:ext cx="3086101" cy="369332"/>
              </a:xfrm>
              <a:prstGeom prst="rect">
                <a:avLst/>
              </a:prstGeom>
              <a:noFill/>
            </p:spPr>
            <p:txBody>
              <a:bodyPr wrap="none" rtlCol="0">
                <a:spAutoFit/>
              </a:bodyPr>
              <a:lstStyle/>
              <a:p>
                <a:r>
                  <a:rPr lang="en-GB" b="1" dirty="0">
                    <a:solidFill>
                      <a:schemeClr val="bg1"/>
                    </a:solidFill>
                  </a:rPr>
                  <a:t>EDQM Laboratory (DLab)</a:t>
                </a:r>
                <a:endParaRPr lang="fr-FR" b="1" dirty="0">
                  <a:solidFill>
                    <a:schemeClr val="bg1"/>
                  </a:solidFill>
                </a:endParaRPr>
              </a:p>
            </p:txBody>
          </p:sp>
          <p:sp>
            <p:nvSpPr>
              <p:cNvPr id="14" name="TextBox 13"/>
              <p:cNvSpPr txBox="1"/>
              <p:nvPr/>
            </p:nvSpPr>
            <p:spPr>
              <a:xfrm flipH="1">
                <a:off x="4723440" y="2019570"/>
                <a:ext cx="551409" cy="369332"/>
              </a:xfrm>
              <a:prstGeom prst="rect">
                <a:avLst/>
              </a:prstGeom>
              <a:noFill/>
            </p:spPr>
            <p:txBody>
              <a:bodyPr wrap="square" rtlCol="0">
                <a:spAutoFit/>
              </a:bodyPr>
              <a:lstStyle/>
              <a:p>
                <a:r>
                  <a:rPr lang="en-GB" b="1" dirty="0">
                    <a:solidFill>
                      <a:schemeClr val="bg1"/>
                    </a:solidFill>
                  </a:rPr>
                  <a:t>53</a:t>
                </a:r>
                <a:endParaRPr lang="fr-FR" b="1" dirty="0">
                  <a:solidFill>
                    <a:schemeClr val="bg1"/>
                  </a:solidFill>
                </a:endParaRPr>
              </a:p>
            </p:txBody>
          </p:sp>
          <p:pic>
            <p:nvPicPr>
              <p:cNvPr id="15" name="Picture 14"/>
              <p:cNvPicPr>
                <a:picLocks noChangeAspect="1"/>
              </p:cNvPicPr>
              <p:nvPr/>
            </p:nvPicPr>
            <p:blipFill>
              <a:blip r:embed="rId4"/>
              <a:stretch>
                <a:fillRect/>
              </a:stretch>
            </p:blipFill>
            <p:spPr>
              <a:xfrm>
                <a:off x="752956" y="2697358"/>
                <a:ext cx="439628" cy="304358"/>
              </a:xfrm>
              <a:prstGeom prst="rect">
                <a:avLst/>
              </a:prstGeom>
            </p:spPr>
          </p:pic>
          <p:pic>
            <p:nvPicPr>
              <p:cNvPr id="16" name="Picture 15"/>
              <p:cNvPicPr>
                <a:picLocks noChangeAspect="1"/>
              </p:cNvPicPr>
              <p:nvPr/>
            </p:nvPicPr>
            <p:blipFill>
              <a:blip r:embed="rId5"/>
              <a:stretch>
                <a:fillRect/>
              </a:stretch>
            </p:blipFill>
            <p:spPr>
              <a:xfrm>
                <a:off x="3059285" y="2698058"/>
                <a:ext cx="462964" cy="288966"/>
              </a:xfrm>
              <a:prstGeom prst="rect">
                <a:avLst/>
              </a:prstGeom>
            </p:spPr>
          </p:pic>
          <p:pic>
            <p:nvPicPr>
              <p:cNvPr id="17" name="Picture 16"/>
              <p:cNvPicPr>
                <a:picLocks noChangeAspect="1"/>
              </p:cNvPicPr>
              <p:nvPr/>
            </p:nvPicPr>
            <p:blipFill>
              <a:blip r:embed="rId6"/>
              <a:stretch>
                <a:fillRect/>
              </a:stretch>
            </p:blipFill>
            <p:spPr>
              <a:xfrm>
                <a:off x="1317413" y="2694225"/>
                <a:ext cx="511851" cy="293657"/>
              </a:xfrm>
              <a:prstGeom prst="rect">
                <a:avLst/>
              </a:prstGeom>
            </p:spPr>
          </p:pic>
          <p:pic>
            <p:nvPicPr>
              <p:cNvPr id="18" name="Picture 17"/>
              <p:cNvPicPr>
                <a:picLocks noChangeAspect="1"/>
              </p:cNvPicPr>
              <p:nvPr/>
            </p:nvPicPr>
            <p:blipFill>
              <a:blip r:embed="rId7"/>
              <a:stretch>
                <a:fillRect/>
              </a:stretch>
            </p:blipFill>
            <p:spPr>
              <a:xfrm>
                <a:off x="1974076" y="2701131"/>
                <a:ext cx="439820" cy="280896"/>
              </a:xfrm>
              <a:prstGeom prst="rect">
                <a:avLst/>
              </a:prstGeom>
            </p:spPr>
          </p:pic>
          <p:pic>
            <p:nvPicPr>
              <p:cNvPr id="19" name="Picture 18"/>
              <p:cNvPicPr>
                <a:picLocks noChangeAspect="1"/>
              </p:cNvPicPr>
              <p:nvPr/>
            </p:nvPicPr>
            <p:blipFill>
              <a:blip r:embed="rId8"/>
              <a:stretch>
                <a:fillRect/>
              </a:stretch>
            </p:blipFill>
            <p:spPr>
              <a:xfrm>
                <a:off x="2518550" y="2700759"/>
                <a:ext cx="433067" cy="271089"/>
              </a:xfrm>
              <a:prstGeom prst="rect">
                <a:avLst/>
              </a:prstGeom>
            </p:spPr>
          </p:pic>
          <p:pic>
            <p:nvPicPr>
              <p:cNvPr id="20" name="Picture 19"/>
              <p:cNvPicPr>
                <a:picLocks noChangeAspect="1"/>
              </p:cNvPicPr>
              <p:nvPr/>
            </p:nvPicPr>
            <p:blipFill>
              <a:blip r:embed="rId9"/>
              <a:stretch>
                <a:fillRect/>
              </a:stretch>
            </p:blipFill>
            <p:spPr>
              <a:xfrm>
                <a:off x="4201662" y="2670102"/>
                <a:ext cx="457776" cy="303787"/>
              </a:xfrm>
              <a:prstGeom prst="rect">
                <a:avLst/>
              </a:prstGeom>
            </p:spPr>
          </p:pic>
          <p:pic>
            <p:nvPicPr>
              <p:cNvPr id="21" name="Picture 20"/>
              <p:cNvPicPr>
                <a:picLocks noChangeAspect="1"/>
              </p:cNvPicPr>
              <p:nvPr/>
            </p:nvPicPr>
            <p:blipFill>
              <a:blip r:embed="rId10"/>
              <a:stretch>
                <a:fillRect/>
              </a:stretch>
            </p:blipFill>
            <p:spPr>
              <a:xfrm>
                <a:off x="3642302" y="2706658"/>
                <a:ext cx="476056" cy="285757"/>
              </a:xfrm>
              <a:prstGeom prst="rect">
                <a:avLst/>
              </a:prstGeom>
            </p:spPr>
          </p:pic>
          <p:pic>
            <p:nvPicPr>
              <p:cNvPr id="22" name="Picture 21"/>
              <p:cNvPicPr>
                <a:picLocks noChangeAspect="1"/>
              </p:cNvPicPr>
              <p:nvPr/>
            </p:nvPicPr>
            <p:blipFill>
              <a:blip r:embed="rId11"/>
              <a:stretch>
                <a:fillRect/>
              </a:stretch>
            </p:blipFill>
            <p:spPr>
              <a:xfrm>
                <a:off x="4725568" y="2673197"/>
                <a:ext cx="442973" cy="297596"/>
              </a:xfrm>
              <a:prstGeom prst="rect">
                <a:avLst/>
              </a:prstGeom>
            </p:spPr>
          </p:pic>
        </p:grpSp>
        <p:grpSp>
          <p:nvGrpSpPr>
            <p:cNvPr id="5" name="Group 4">
              <a:extLst>
                <a:ext uri="{FF2B5EF4-FFF2-40B4-BE49-F238E27FC236}">
                  <a16:creationId xmlns:a16="http://schemas.microsoft.com/office/drawing/2014/main" id="{83F3A4C7-2D18-32F4-4AFA-8BC7BFA5D18B}"/>
                </a:ext>
              </a:extLst>
            </p:cNvPr>
            <p:cNvGrpSpPr/>
            <p:nvPr/>
          </p:nvGrpSpPr>
          <p:grpSpPr>
            <a:xfrm>
              <a:off x="599176" y="3282499"/>
              <a:ext cx="3029446" cy="1163782"/>
              <a:chOff x="599176" y="3282499"/>
              <a:chExt cx="3029446" cy="1163782"/>
            </a:xfrm>
          </p:grpSpPr>
          <p:sp>
            <p:nvSpPr>
              <p:cNvPr id="8" name="Rounded Rectangle 7"/>
              <p:cNvSpPr/>
              <p:nvPr/>
            </p:nvSpPr>
            <p:spPr>
              <a:xfrm>
                <a:off x="599176" y="3282499"/>
                <a:ext cx="3029446" cy="1163782"/>
              </a:xfrm>
              <a:prstGeom prst="roundRect">
                <a:avLst/>
              </a:prstGeom>
              <a:solidFill>
                <a:srgbClr val="0E3D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TextBox 22"/>
              <p:cNvSpPr txBox="1"/>
              <p:nvPr/>
            </p:nvSpPr>
            <p:spPr>
              <a:xfrm>
                <a:off x="708686" y="3536211"/>
                <a:ext cx="2350599" cy="666821"/>
              </a:xfrm>
              <a:prstGeom prst="rect">
                <a:avLst/>
              </a:prstGeom>
              <a:noFill/>
            </p:spPr>
            <p:txBody>
              <a:bodyPr wrap="square" rtlCol="0">
                <a:spAutoFit/>
              </a:bodyPr>
              <a:lstStyle/>
              <a:p>
                <a:r>
                  <a:rPr lang="en-GB" b="1" dirty="0">
                    <a:solidFill>
                      <a:schemeClr val="bg1"/>
                    </a:solidFill>
                  </a:rPr>
                  <a:t>Analytical Chemistry Division</a:t>
                </a:r>
                <a:endParaRPr lang="fr-FR" b="1" dirty="0">
                  <a:solidFill>
                    <a:schemeClr val="bg1"/>
                  </a:solidFill>
                </a:endParaRPr>
              </a:p>
            </p:txBody>
          </p:sp>
          <p:sp>
            <p:nvSpPr>
              <p:cNvPr id="24" name="TextBox 23"/>
              <p:cNvSpPr txBox="1"/>
              <p:nvPr/>
            </p:nvSpPr>
            <p:spPr>
              <a:xfrm flipH="1">
                <a:off x="3024416" y="3371851"/>
                <a:ext cx="551409" cy="369332"/>
              </a:xfrm>
              <a:prstGeom prst="rect">
                <a:avLst/>
              </a:prstGeom>
              <a:noFill/>
            </p:spPr>
            <p:txBody>
              <a:bodyPr wrap="square" rtlCol="0">
                <a:spAutoFit/>
              </a:bodyPr>
              <a:lstStyle/>
              <a:p>
                <a:r>
                  <a:rPr lang="en-GB" b="1" dirty="0">
                    <a:solidFill>
                      <a:schemeClr val="bg1"/>
                    </a:solidFill>
                  </a:rPr>
                  <a:t>36</a:t>
                </a:r>
                <a:endParaRPr lang="fr-FR" b="1" dirty="0">
                  <a:solidFill>
                    <a:schemeClr val="bg1"/>
                  </a:solidFill>
                </a:endParaRPr>
              </a:p>
            </p:txBody>
          </p:sp>
        </p:grpSp>
        <p:grpSp>
          <p:nvGrpSpPr>
            <p:cNvPr id="13" name="Group 12">
              <a:extLst>
                <a:ext uri="{FF2B5EF4-FFF2-40B4-BE49-F238E27FC236}">
                  <a16:creationId xmlns:a16="http://schemas.microsoft.com/office/drawing/2014/main" id="{3DEB3B98-7FF3-A376-8498-199EE05DE68E}"/>
                </a:ext>
              </a:extLst>
            </p:cNvPr>
            <p:cNvGrpSpPr/>
            <p:nvPr/>
          </p:nvGrpSpPr>
          <p:grpSpPr>
            <a:xfrm>
              <a:off x="584180" y="4597663"/>
              <a:ext cx="4750607" cy="1163782"/>
              <a:chOff x="534524" y="4597663"/>
              <a:chExt cx="4717105" cy="1163782"/>
            </a:xfrm>
          </p:grpSpPr>
          <p:sp>
            <p:nvSpPr>
              <p:cNvPr id="10" name="Rounded Rectangle 9"/>
              <p:cNvSpPr/>
              <p:nvPr/>
            </p:nvSpPr>
            <p:spPr>
              <a:xfrm>
                <a:off x="571947" y="4597663"/>
                <a:ext cx="2657001" cy="1163782"/>
              </a:xfrm>
              <a:prstGeom prst="roundRect">
                <a:avLst/>
              </a:prstGeom>
              <a:solidFill>
                <a:srgbClr val="0E3D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ounded Rectangle 10"/>
              <p:cNvSpPr/>
              <p:nvPr/>
            </p:nvSpPr>
            <p:spPr>
              <a:xfrm>
                <a:off x="3311657" y="4597663"/>
                <a:ext cx="1939525" cy="1163782"/>
              </a:xfrm>
              <a:prstGeom prst="roundRect">
                <a:avLst/>
              </a:prstGeom>
              <a:solidFill>
                <a:srgbClr val="0E3D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TextBox 36"/>
              <p:cNvSpPr txBox="1"/>
              <p:nvPr/>
            </p:nvSpPr>
            <p:spPr>
              <a:xfrm>
                <a:off x="534524" y="4856388"/>
                <a:ext cx="2745513" cy="646331"/>
              </a:xfrm>
              <a:prstGeom prst="rect">
                <a:avLst/>
              </a:prstGeom>
              <a:noFill/>
            </p:spPr>
            <p:txBody>
              <a:bodyPr wrap="square" rtlCol="0">
                <a:spAutoFit/>
              </a:bodyPr>
              <a:lstStyle/>
              <a:p>
                <a:r>
                  <a:rPr lang="en-GB" b="1" dirty="0">
                    <a:solidFill>
                      <a:schemeClr val="bg1"/>
                    </a:solidFill>
                  </a:rPr>
                  <a:t>Scientific </a:t>
                </a:r>
              </a:p>
              <a:p>
                <a:r>
                  <a:rPr lang="en-GB" b="1" dirty="0">
                    <a:solidFill>
                      <a:schemeClr val="bg1"/>
                    </a:solidFill>
                  </a:rPr>
                  <a:t>programme managers</a:t>
                </a:r>
                <a:endParaRPr lang="fr-FR" b="1" dirty="0">
                  <a:solidFill>
                    <a:schemeClr val="bg1"/>
                  </a:solidFill>
                </a:endParaRPr>
              </a:p>
            </p:txBody>
          </p:sp>
          <p:sp>
            <p:nvSpPr>
              <p:cNvPr id="38" name="TextBox 37"/>
              <p:cNvSpPr txBox="1"/>
              <p:nvPr/>
            </p:nvSpPr>
            <p:spPr>
              <a:xfrm>
                <a:off x="3427398" y="4921089"/>
                <a:ext cx="1548527" cy="646331"/>
              </a:xfrm>
              <a:prstGeom prst="rect">
                <a:avLst/>
              </a:prstGeom>
              <a:noFill/>
            </p:spPr>
            <p:txBody>
              <a:bodyPr wrap="square" rtlCol="0">
                <a:spAutoFit/>
              </a:bodyPr>
              <a:lstStyle/>
              <a:p>
                <a:r>
                  <a:rPr lang="en-GB" b="1" dirty="0">
                    <a:solidFill>
                      <a:schemeClr val="bg1"/>
                    </a:solidFill>
                  </a:rPr>
                  <a:t>Lab technicians</a:t>
                </a:r>
                <a:endParaRPr lang="fr-FR" b="1" dirty="0">
                  <a:solidFill>
                    <a:schemeClr val="bg1"/>
                  </a:solidFill>
                </a:endParaRPr>
              </a:p>
            </p:txBody>
          </p:sp>
          <p:sp>
            <p:nvSpPr>
              <p:cNvPr id="39" name="TextBox 38"/>
              <p:cNvSpPr txBox="1"/>
              <p:nvPr/>
            </p:nvSpPr>
            <p:spPr>
              <a:xfrm flipH="1">
                <a:off x="4700220" y="4716775"/>
                <a:ext cx="551409" cy="369332"/>
              </a:xfrm>
              <a:prstGeom prst="rect">
                <a:avLst/>
              </a:prstGeom>
              <a:noFill/>
            </p:spPr>
            <p:txBody>
              <a:bodyPr wrap="square" rtlCol="0">
                <a:spAutoFit/>
              </a:bodyPr>
              <a:lstStyle/>
              <a:p>
                <a:r>
                  <a:rPr lang="en-GB" b="1" dirty="0">
                    <a:solidFill>
                      <a:schemeClr val="bg1"/>
                    </a:solidFill>
                  </a:rPr>
                  <a:t>26</a:t>
                </a:r>
                <a:endParaRPr lang="fr-FR" b="1" dirty="0">
                  <a:solidFill>
                    <a:schemeClr val="bg1"/>
                  </a:solidFill>
                </a:endParaRPr>
              </a:p>
            </p:txBody>
          </p:sp>
          <p:sp>
            <p:nvSpPr>
              <p:cNvPr id="41" name="TextBox 40"/>
              <p:cNvSpPr txBox="1"/>
              <p:nvPr/>
            </p:nvSpPr>
            <p:spPr>
              <a:xfrm flipH="1">
                <a:off x="2779139" y="4671722"/>
                <a:ext cx="551409" cy="369332"/>
              </a:xfrm>
              <a:prstGeom prst="rect">
                <a:avLst/>
              </a:prstGeom>
              <a:noFill/>
            </p:spPr>
            <p:txBody>
              <a:bodyPr wrap="square" rtlCol="0">
                <a:spAutoFit/>
              </a:bodyPr>
              <a:lstStyle/>
              <a:p>
                <a:r>
                  <a:rPr lang="en-GB" b="1" dirty="0">
                    <a:solidFill>
                      <a:schemeClr val="bg1"/>
                    </a:solidFill>
                  </a:rPr>
                  <a:t>8</a:t>
                </a:r>
                <a:endParaRPr lang="fr-FR" b="1" dirty="0">
                  <a:solidFill>
                    <a:schemeClr val="bg1"/>
                  </a:solidFill>
                </a:endParaRPr>
              </a:p>
            </p:txBody>
          </p:sp>
        </p:grpSp>
        <p:grpSp>
          <p:nvGrpSpPr>
            <p:cNvPr id="7" name="Group 6">
              <a:extLst>
                <a:ext uri="{FF2B5EF4-FFF2-40B4-BE49-F238E27FC236}">
                  <a16:creationId xmlns:a16="http://schemas.microsoft.com/office/drawing/2014/main" id="{82C1AB60-68BF-E5DB-4F2D-D6302299FF2B}"/>
                </a:ext>
              </a:extLst>
            </p:cNvPr>
            <p:cNvGrpSpPr/>
            <p:nvPr/>
          </p:nvGrpSpPr>
          <p:grpSpPr>
            <a:xfrm>
              <a:off x="3737036" y="3282499"/>
              <a:ext cx="1597302" cy="1163782"/>
              <a:chOff x="3737036" y="3282499"/>
              <a:chExt cx="1597302" cy="1163782"/>
            </a:xfrm>
          </p:grpSpPr>
          <p:sp>
            <p:nvSpPr>
              <p:cNvPr id="9" name="Rounded Rectangle 8"/>
              <p:cNvSpPr/>
              <p:nvPr/>
            </p:nvSpPr>
            <p:spPr>
              <a:xfrm>
                <a:off x="3737036" y="3282499"/>
                <a:ext cx="1573873" cy="1163782"/>
              </a:xfrm>
              <a:prstGeom prst="roundRect">
                <a:avLst/>
              </a:prstGeom>
              <a:solidFill>
                <a:srgbClr val="0E3D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TextBox 24"/>
              <p:cNvSpPr txBox="1"/>
              <p:nvPr/>
            </p:nvSpPr>
            <p:spPr>
              <a:xfrm>
                <a:off x="3849368" y="3556701"/>
                <a:ext cx="1053646" cy="646331"/>
              </a:xfrm>
              <a:prstGeom prst="rect">
                <a:avLst/>
              </a:prstGeom>
              <a:noFill/>
            </p:spPr>
            <p:txBody>
              <a:bodyPr wrap="square" rtlCol="0">
                <a:spAutoFit/>
              </a:bodyPr>
              <a:lstStyle/>
              <a:p>
                <a:r>
                  <a:rPr lang="en-GB" b="1" dirty="0">
                    <a:solidFill>
                      <a:schemeClr val="bg1"/>
                    </a:solidFill>
                  </a:rPr>
                  <a:t>Biology Section</a:t>
                </a:r>
                <a:endParaRPr lang="fr-FR" b="1" dirty="0">
                  <a:solidFill>
                    <a:schemeClr val="bg1"/>
                  </a:solidFill>
                </a:endParaRPr>
              </a:p>
            </p:txBody>
          </p:sp>
          <p:sp>
            <p:nvSpPr>
              <p:cNvPr id="44" name="TextBox 43"/>
              <p:cNvSpPr txBox="1"/>
              <p:nvPr/>
            </p:nvSpPr>
            <p:spPr>
              <a:xfrm flipH="1">
                <a:off x="4782929" y="3305236"/>
                <a:ext cx="551409" cy="369332"/>
              </a:xfrm>
              <a:prstGeom prst="rect">
                <a:avLst/>
              </a:prstGeom>
              <a:noFill/>
            </p:spPr>
            <p:txBody>
              <a:bodyPr wrap="square" rtlCol="0">
                <a:spAutoFit/>
              </a:bodyPr>
              <a:lstStyle/>
              <a:p>
                <a:r>
                  <a:rPr lang="en-GB" b="1" dirty="0">
                    <a:solidFill>
                      <a:schemeClr val="bg1"/>
                    </a:solidFill>
                  </a:rPr>
                  <a:t>11</a:t>
                </a:r>
                <a:endParaRPr lang="fr-FR" b="1" dirty="0">
                  <a:solidFill>
                    <a:schemeClr val="bg1"/>
                  </a:solidFill>
                </a:endParaRPr>
              </a:p>
            </p:txBody>
          </p:sp>
        </p:grpSp>
      </p:grpSp>
      <p:grpSp>
        <p:nvGrpSpPr>
          <p:cNvPr id="53" name="Group 52">
            <a:extLst>
              <a:ext uri="{FF2B5EF4-FFF2-40B4-BE49-F238E27FC236}">
                <a16:creationId xmlns:a16="http://schemas.microsoft.com/office/drawing/2014/main" id="{C3A6A36B-1846-75E2-65C3-3EAE9A81E862}"/>
              </a:ext>
            </a:extLst>
          </p:cNvPr>
          <p:cNvGrpSpPr/>
          <p:nvPr/>
        </p:nvGrpSpPr>
        <p:grpSpPr>
          <a:xfrm>
            <a:off x="6721632" y="4742027"/>
            <a:ext cx="4578107" cy="813916"/>
            <a:chOff x="6717876" y="4600854"/>
            <a:chExt cx="4578107" cy="813916"/>
          </a:xfrm>
        </p:grpSpPr>
        <p:pic>
          <p:nvPicPr>
            <p:cNvPr id="40" name="Picture 39"/>
            <p:cNvPicPr>
              <a:picLocks noChangeAspect="1"/>
            </p:cNvPicPr>
            <p:nvPr/>
          </p:nvPicPr>
          <p:blipFill>
            <a:blip r:embed="rId12"/>
            <a:stretch>
              <a:fillRect/>
            </a:stretch>
          </p:blipFill>
          <p:spPr>
            <a:xfrm>
              <a:off x="6717876" y="4600854"/>
              <a:ext cx="761489" cy="769677"/>
            </a:xfrm>
            <a:prstGeom prst="rect">
              <a:avLst/>
            </a:prstGeom>
          </p:spPr>
        </p:pic>
        <p:pic>
          <p:nvPicPr>
            <p:cNvPr id="48" name="Picture 47"/>
            <p:cNvPicPr>
              <a:picLocks noChangeAspect="1"/>
            </p:cNvPicPr>
            <p:nvPr/>
          </p:nvPicPr>
          <p:blipFill>
            <a:blip r:embed="rId12"/>
            <a:stretch>
              <a:fillRect/>
            </a:stretch>
          </p:blipFill>
          <p:spPr>
            <a:xfrm>
              <a:off x="8616090" y="4645093"/>
              <a:ext cx="761489" cy="769677"/>
            </a:xfrm>
            <a:prstGeom prst="rect">
              <a:avLst/>
            </a:prstGeom>
          </p:spPr>
        </p:pic>
        <p:pic>
          <p:nvPicPr>
            <p:cNvPr id="49" name="Picture 48"/>
            <p:cNvPicPr>
              <a:picLocks noChangeAspect="1"/>
            </p:cNvPicPr>
            <p:nvPr/>
          </p:nvPicPr>
          <p:blipFill>
            <a:blip r:embed="rId12"/>
            <a:stretch>
              <a:fillRect/>
            </a:stretch>
          </p:blipFill>
          <p:spPr>
            <a:xfrm>
              <a:off x="10534494" y="4645092"/>
              <a:ext cx="761489" cy="769677"/>
            </a:xfrm>
            <a:prstGeom prst="rect">
              <a:avLst/>
            </a:prstGeom>
          </p:spPr>
        </p:pic>
      </p:grpSp>
      <p:pic>
        <p:nvPicPr>
          <p:cNvPr id="36" name="Picture 35">
            <a:extLst>
              <a:ext uri="{FF2B5EF4-FFF2-40B4-BE49-F238E27FC236}">
                <a16:creationId xmlns:a16="http://schemas.microsoft.com/office/drawing/2014/main" id="{B9E229D4-8C2F-240C-4AE9-25AA312C2919}"/>
              </a:ext>
            </a:extLst>
          </p:cNvPr>
          <p:cNvPicPr>
            <a:picLocks noChangeAspect="1"/>
          </p:cNvPicPr>
          <p:nvPr/>
        </p:nvPicPr>
        <p:blipFill>
          <a:blip r:embed="rId13"/>
          <a:stretch>
            <a:fillRect/>
          </a:stretch>
        </p:blipFill>
        <p:spPr>
          <a:xfrm>
            <a:off x="6400566" y="3305236"/>
            <a:ext cx="1405319" cy="1141045"/>
          </a:xfrm>
          <a:prstGeom prst="rect">
            <a:avLst/>
          </a:prstGeom>
        </p:spPr>
      </p:pic>
    </p:spTree>
    <p:extLst>
      <p:ext uri="{BB962C8B-B14F-4D97-AF65-F5344CB8AC3E}">
        <p14:creationId xmlns:p14="http://schemas.microsoft.com/office/powerpoint/2010/main" val="3291634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Block Arc 22">
            <a:extLst>
              <a:ext uri="{FF2B5EF4-FFF2-40B4-BE49-F238E27FC236}">
                <a16:creationId xmlns:a16="http://schemas.microsoft.com/office/drawing/2014/main" id="{5903D017-22A8-F431-D23E-76A64A0EB294}"/>
              </a:ext>
            </a:extLst>
          </p:cNvPr>
          <p:cNvSpPr/>
          <p:nvPr/>
        </p:nvSpPr>
        <p:spPr>
          <a:xfrm>
            <a:off x="-683761" y="1205814"/>
            <a:ext cx="4696717" cy="4896043"/>
          </a:xfrm>
          <a:prstGeom prst="blockArc">
            <a:avLst>
              <a:gd name="adj1" fmla="val 17527788"/>
              <a:gd name="adj2" fmla="val 4119114"/>
              <a:gd name="adj3" fmla="val 5750"/>
            </a:avLst>
          </a:prstGeom>
          <a:solidFill>
            <a:srgbClr val="0E3D8A"/>
          </a:solidFill>
          <a:ln w="38100">
            <a:solidFill>
              <a:srgbClr val="FFCC00"/>
            </a:solidFill>
          </a:ln>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GB" dirty="0"/>
          </a:p>
        </p:txBody>
      </p:sp>
      <p:sp>
        <p:nvSpPr>
          <p:cNvPr id="2" name="Title 1"/>
          <p:cNvSpPr>
            <a:spLocks noGrp="1"/>
          </p:cNvSpPr>
          <p:nvPr>
            <p:ph type="title"/>
          </p:nvPr>
        </p:nvSpPr>
        <p:spPr/>
        <p:txBody>
          <a:bodyPr/>
          <a:lstStyle/>
          <a:p>
            <a:r>
              <a:rPr lang="en-GB" dirty="0"/>
              <a:t>The job</a:t>
            </a:r>
            <a:endParaRPr lang="fr-FR" dirty="0"/>
          </a:p>
        </p:txBody>
      </p:sp>
      <p:sp>
        <p:nvSpPr>
          <p:cNvPr id="18" name="Rounded Rectangle 17"/>
          <p:cNvSpPr/>
          <p:nvPr/>
        </p:nvSpPr>
        <p:spPr>
          <a:xfrm>
            <a:off x="10588916" y="1331499"/>
            <a:ext cx="1319600" cy="4652769"/>
          </a:xfrm>
          <a:prstGeom prst="roundRect">
            <a:avLst/>
          </a:prstGeom>
          <a:solidFill>
            <a:srgbClr val="0E3D8A"/>
          </a:solid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marL="180000" algn="ctr"/>
            <a:r>
              <a:rPr lang="en-GB" sz="2800" b="1" dirty="0"/>
              <a:t> Network</a:t>
            </a:r>
            <a:endParaRPr lang="fr-FR" sz="2800" b="1" dirty="0"/>
          </a:p>
        </p:txBody>
      </p:sp>
      <p:grpSp>
        <p:nvGrpSpPr>
          <p:cNvPr id="24" name="Group 23">
            <a:extLst>
              <a:ext uri="{FF2B5EF4-FFF2-40B4-BE49-F238E27FC236}">
                <a16:creationId xmlns:a16="http://schemas.microsoft.com/office/drawing/2014/main" id="{07C05615-7DE9-E595-2F8F-E232825E258F}"/>
              </a:ext>
            </a:extLst>
          </p:cNvPr>
          <p:cNvGrpSpPr/>
          <p:nvPr/>
        </p:nvGrpSpPr>
        <p:grpSpPr>
          <a:xfrm>
            <a:off x="2983725" y="1331500"/>
            <a:ext cx="4078926" cy="1212042"/>
            <a:chOff x="3678372" y="1470136"/>
            <a:chExt cx="3205632" cy="1212042"/>
          </a:xfrm>
        </p:grpSpPr>
        <p:sp>
          <p:nvSpPr>
            <p:cNvPr id="22" name="Rounded Rectangle 50">
              <a:extLst>
                <a:ext uri="{FF2B5EF4-FFF2-40B4-BE49-F238E27FC236}">
                  <a16:creationId xmlns:a16="http://schemas.microsoft.com/office/drawing/2014/main" id="{68F10E14-6409-CBD5-899A-1A6852185E84}"/>
                </a:ext>
              </a:extLst>
            </p:cNvPr>
            <p:cNvSpPr/>
            <p:nvPr/>
          </p:nvSpPr>
          <p:spPr>
            <a:xfrm>
              <a:off x="3678372" y="1470136"/>
              <a:ext cx="3205632" cy="1212042"/>
            </a:xfrm>
            <a:prstGeom prst="roundRect">
              <a:avLst/>
            </a:prstGeom>
            <a:solidFill>
              <a:srgbClr val="0E3D8A"/>
            </a:solid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TextBox 5">
              <a:extLst>
                <a:ext uri="{FF2B5EF4-FFF2-40B4-BE49-F238E27FC236}">
                  <a16:creationId xmlns:a16="http://schemas.microsoft.com/office/drawing/2014/main" id="{AE4DF460-ADE3-2C0D-F831-2D2FD0496768}"/>
                </a:ext>
              </a:extLst>
            </p:cNvPr>
            <p:cNvSpPr txBox="1"/>
            <p:nvPr/>
          </p:nvSpPr>
          <p:spPr>
            <a:xfrm>
              <a:off x="4821163" y="1707609"/>
              <a:ext cx="2062841" cy="738664"/>
            </a:xfrm>
            <a:prstGeom prst="rect">
              <a:avLst/>
            </a:prstGeom>
            <a:noFill/>
          </p:spPr>
          <p:txBody>
            <a:bodyPr wrap="square" rtlCol="0">
              <a:spAutoFit/>
            </a:bodyPr>
            <a:lstStyle/>
            <a:p>
              <a:r>
                <a:rPr lang="en-GB" sz="2100" b="1" dirty="0">
                  <a:solidFill>
                    <a:schemeClr val="bg1"/>
                  </a:solidFill>
                </a:rPr>
                <a:t>People management</a:t>
              </a:r>
            </a:p>
          </p:txBody>
        </p:sp>
      </p:grpSp>
      <p:sp>
        <p:nvSpPr>
          <p:cNvPr id="20" name="Rounded Rectangle 50">
            <a:extLst>
              <a:ext uri="{FF2B5EF4-FFF2-40B4-BE49-F238E27FC236}">
                <a16:creationId xmlns:a16="http://schemas.microsoft.com/office/drawing/2014/main" id="{3C27780D-8864-DC43-5080-241DDD5F89FE}"/>
              </a:ext>
            </a:extLst>
          </p:cNvPr>
          <p:cNvSpPr/>
          <p:nvPr/>
        </p:nvSpPr>
        <p:spPr>
          <a:xfrm>
            <a:off x="283484" y="2857500"/>
            <a:ext cx="2507342" cy="1790700"/>
          </a:xfrm>
          <a:prstGeom prst="roundRect">
            <a:avLst/>
          </a:prstGeom>
          <a:solidFill>
            <a:srgbClr val="0E3D8A"/>
          </a:solid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TextBox 20">
            <a:extLst>
              <a:ext uri="{FF2B5EF4-FFF2-40B4-BE49-F238E27FC236}">
                <a16:creationId xmlns:a16="http://schemas.microsoft.com/office/drawing/2014/main" id="{91641F89-32C7-45D4-0E3A-202E923971D7}"/>
              </a:ext>
            </a:extLst>
          </p:cNvPr>
          <p:cNvSpPr txBox="1"/>
          <p:nvPr/>
        </p:nvSpPr>
        <p:spPr>
          <a:xfrm>
            <a:off x="376547" y="3059410"/>
            <a:ext cx="2793665" cy="1384995"/>
          </a:xfrm>
          <a:prstGeom prst="rect">
            <a:avLst/>
          </a:prstGeom>
          <a:noFill/>
        </p:spPr>
        <p:txBody>
          <a:bodyPr wrap="square" rtlCol="0">
            <a:spAutoFit/>
          </a:bodyPr>
          <a:lstStyle/>
          <a:p>
            <a:r>
              <a:rPr lang="en-US" sz="2800" b="1" dirty="0">
                <a:solidFill>
                  <a:schemeClr val="bg1"/>
                </a:solidFill>
              </a:rPr>
              <a:t>Scientific </a:t>
            </a:r>
            <a:r>
              <a:rPr lang="en-US" sz="2800" b="1" dirty="0" err="1">
                <a:solidFill>
                  <a:schemeClr val="bg1"/>
                </a:solidFill>
              </a:rPr>
              <a:t>programme</a:t>
            </a:r>
            <a:r>
              <a:rPr lang="en-US" sz="2800" b="1" dirty="0">
                <a:solidFill>
                  <a:schemeClr val="bg1"/>
                </a:solidFill>
              </a:rPr>
              <a:t> manager</a:t>
            </a:r>
          </a:p>
        </p:txBody>
      </p:sp>
      <p:grpSp>
        <p:nvGrpSpPr>
          <p:cNvPr id="25" name="Group 24">
            <a:extLst>
              <a:ext uri="{FF2B5EF4-FFF2-40B4-BE49-F238E27FC236}">
                <a16:creationId xmlns:a16="http://schemas.microsoft.com/office/drawing/2014/main" id="{47C96F48-5AC3-3D16-5A0C-20930FBA0FB5}"/>
              </a:ext>
            </a:extLst>
          </p:cNvPr>
          <p:cNvGrpSpPr/>
          <p:nvPr/>
        </p:nvGrpSpPr>
        <p:grpSpPr>
          <a:xfrm>
            <a:off x="3317987" y="3047815"/>
            <a:ext cx="3744664" cy="1212042"/>
            <a:chOff x="3678372" y="1470136"/>
            <a:chExt cx="3205632" cy="1212042"/>
          </a:xfrm>
        </p:grpSpPr>
        <p:sp>
          <p:nvSpPr>
            <p:cNvPr id="26" name="Rounded Rectangle 50">
              <a:extLst>
                <a:ext uri="{FF2B5EF4-FFF2-40B4-BE49-F238E27FC236}">
                  <a16:creationId xmlns:a16="http://schemas.microsoft.com/office/drawing/2014/main" id="{ABE173E9-AFF3-C9E1-9E44-316695A1B0FE}"/>
                </a:ext>
              </a:extLst>
            </p:cNvPr>
            <p:cNvSpPr/>
            <p:nvPr/>
          </p:nvSpPr>
          <p:spPr>
            <a:xfrm>
              <a:off x="3678372" y="1470136"/>
              <a:ext cx="3205632" cy="1212042"/>
            </a:xfrm>
            <a:prstGeom prst="roundRect">
              <a:avLst/>
            </a:prstGeom>
            <a:solidFill>
              <a:srgbClr val="0E3D8A"/>
            </a:solid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TextBox 26">
              <a:extLst>
                <a:ext uri="{FF2B5EF4-FFF2-40B4-BE49-F238E27FC236}">
                  <a16:creationId xmlns:a16="http://schemas.microsoft.com/office/drawing/2014/main" id="{45A0746D-3192-E61B-E928-3EADC7CC83A2}"/>
                </a:ext>
              </a:extLst>
            </p:cNvPr>
            <p:cNvSpPr txBox="1"/>
            <p:nvPr/>
          </p:nvSpPr>
          <p:spPr>
            <a:xfrm>
              <a:off x="4821163" y="1707609"/>
              <a:ext cx="2062841" cy="738664"/>
            </a:xfrm>
            <a:prstGeom prst="rect">
              <a:avLst/>
            </a:prstGeom>
            <a:noFill/>
          </p:spPr>
          <p:txBody>
            <a:bodyPr wrap="square" rtlCol="0">
              <a:spAutoFit/>
            </a:bodyPr>
            <a:lstStyle/>
            <a:p>
              <a:r>
                <a:rPr lang="en-GB" sz="2100" b="1" dirty="0">
                  <a:solidFill>
                    <a:schemeClr val="bg1"/>
                  </a:solidFill>
                </a:rPr>
                <a:t>Project management</a:t>
              </a:r>
            </a:p>
          </p:txBody>
        </p:sp>
      </p:grpSp>
      <p:grpSp>
        <p:nvGrpSpPr>
          <p:cNvPr id="28" name="Group 27">
            <a:extLst>
              <a:ext uri="{FF2B5EF4-FFF2-40B4-BE49-F238E27FC236}">
                <a16:creationId xmlns:a16="http://schemas.microsoft.com/office/drawing/2014/main" id="{56CAD7FE-7BC4-A2BC-1A0A-E433A8BAEC1A}"/>
              </a:ext>
            </a:extLst>
          </p:cNvPr>
          <p:cNvGrpSpPr/>
          <p:nvPr/>
        </p:nvGrpSpPr>
        <p:grpSpPr>
          <a:xfrm>
            <a:off x="2974199" y="4772227"/>
            <a:ext cx="4088451" cy="1212042"/>
            <a:chOff x="3678372" y="1470136"/>
            <a:chExt cx="3205632" cy="1212042"/>
          </a:xfrm>
        </p:grpSpPr>
        <p:sp>
          <p:nvSpPr>
            <p:cNvPr id="29" name="Rounded Rectangle 50">
              <a:extLst>
                <a:ext uri="{FF2B5EF4-FFF2-40B4-BE49-F238E27FC236}">
                  <a16:creationId xmlns:a16="http://schemas.microsoft.com/office/drawing/2014/main" id="{ECBDD298-A5A2-51B5-49C5-30D4D5949A8B}"/>
                </a:ext>
              </a:extLst>
            </p:cNvPr>
            <p:cNvSpPr/>
            <p:nvPr/>
          </p:nvSpPr>
          <p:spPr>
            <a:xfrm>
              <a:off x="3678372" y="1470136"/>
              <a:ext cx="3205632" cy="1212042"/>
            </a:xfrm>
            <a:prstGeom prst="roundRect">
              <a:avLst/>
            </a:prstGeom>
            <a:solidFill>
              <a:srgbClr val="0E3D8A"/>
            </a:solid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TextBox 29">
              <a:extLst>
                <a:ext uri="{FF2B5EF4-FFF2-40B4-BE49-F238E27FC236}">
                  <a16:creationId xmlns:a16="http://schemas.microsoft.com/office/drawing/2014/main" id="{0193C986-55FA-5C39-91A3-FAAB19F1FCCF}"/>
                </a:ext>
              </a:extLst>
            </p:cNvPr>
            <p:cNvSpPr txBox="1"/>
            <p:nvPr/>
          </p:nvSpPr>
          <p:spPr>
            <a:xfrm>
              <a:off x="4821163" y="1706825"/>
              <a:ext cx="2062841" cy="738664"/>
            </a:xfrm>
            <a:prstGeom prst="rect">
              <a:avLst/>
            </a:prstGeom>
            <a:noFill/>
          </p:spPr>
          <p:txBody>
            <a:bodyPr wrap="square" rtlCol="0">
              <a:spAutoFit/>
            </a:bodyPr>
            <a:lstStyle/>
            <a:p>
              <a:r>
                <a:rPr lang="en-GB" sz="2100" b="1" dirty="0">
                  <a:solidFill>
                    <a:schemeClr val="bg1"/>
                  </a:solidFill>
                </a:rPr>
                <a:t>Lab study management</a:t>
              </a:r>
            </a:p>
          </p:txBody>
        </p:sp>
      </p:grpSp>
      <p:pic>
        <p:nvPicPr>
          <p:cNvPr id="38" name="Picture 37" descr="A screenshot of a cell phone&#10;&#10;Description automatically generated">
            <a:extLst>
              <a:ext uri="{FF2B5EF4-FFF2-40B4-BE49-F238E27FC236}">
                <a16:creationId xmlns:a16="http://schemas.microsoft.com/office/drawing/2014/main" id="{01F08188-02AB-39F6-3929-374837EBD75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148" t="3360" r="51587" b="74777"/>
          <a:stretch/>
        </p:blipFill>
        <p:spPr>
          <a:xfrm>
            <a:off x="3108834" y="4772227"/>
            <a:ext cx="1193698" cy="1114697"/>
          </a:xfrm>
          <a:prstGeom prst="rect">
            <a:avLst/>
          </a:prstGeom>
        </p:spPr>
      </p:pic>
      <p:pic>
        <p:nvPicPr>
          <p:cNvPr id="39" name="Picture 38" descr="A screenshot of a cell phone&#10;&#10;Description automatically generated">
            <a:extLst>
              <a:ext uri="{FF2B5EF4-FFF2-40B4-BE49-F238E27FC236}">
                <a16:creationId xmlns:a16="http://schemas.microsoft.com/office/drawing/2014/main" id="{45294B83-D5E4-A403-A037-7A753645CFC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042" t="75651" r="51416" b="4537"/>
          <a:stretch/>
        </p:blipFill>
        <p:spPr>
          <a:xfrm>
            <a:off x="3126668" y="1424699"/>
            <a:ext cx="1123406" cy="1010194"/>
          </a:xfrm>
          <a:prstGeom prst="rect">
            <a:avLst/>
          </a:prstGeom>
        </p:spPr>
      </p:pic>
      <p:pic>
        <p:nvPicPr>
          <p:cNvPr id="40" name="Picture 39" descr="A screenshot of a cell phone&#10;&#10;Description automatically generated">
            <a:extLst>
              <a:ext uri="{FF2B5EF4-FFF2-40B4-BE49-F238E27FC236}">
                <a16:creationId xmlns:a16="http://schemas.microsoft.com/office/drawing/2014/main" id="{DB946B4D-D664-005A-8FA0-56ECCEC0AC8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158" t="29944" r="52795" b="48719"/>
          <a:stretch/>
        </p:blipFill>
        <p:spPr>
          <a:xfrm>
            <a:off x="3427730" y="3109870"/>
            <a:ext cx="1062446" cy="1087932"/>
          </a:xfrm>
          <a:prstGeom prst="rect">
            <a:avLst/>
          </a:prstGeom>
        </p:spPr>
      </p:pic>
      <p:pic>
        <p:nvPicPr>
          <p:cNvPr id="41" name="Picture 40" descr="A screenshot of a cell phone&#10;&#10;Description automatically generated">
            <a:extLst>
              <a:ext uri="{FF2B5EF4-FFF2-40B4-BE49-F238E27FC236}">
                <a16:creationId xmlns:a16="http://schemas.microsoft.com/office/drawing/2014/main" id="{4603ADA3-E886-545B-6F41-37D7E5F7C4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037" t="53992" r="52769" b="26195"/>
          <a:stretch/>
        </p:blipFill>
        <p:spPr>
          <a:xfrm>
            <a:off x="10734910" y="1297443"/>
            <a:ext cx="1027612" cy="1010194"/>
          </a:xfrm>
          <a:prstGeom prst="rect">
            <a:avLst/>
          </a:prstGeom>
        </p:spPr>
      </p:pic>
      <p:pic>
        <p:nvPicPr>
          <p:cNvPr id="42" name="Picture 41">
            <a:extLst>
              <a:ext uri="{FF2B5EF4-FFF2-40B4-BE49-F238E27FC236}">
                <a16:creationId xmlns:a16="http://schemas.microsoft.com/office/drawing/2014/main" id="{1C645C40-43CA-4931-FB0E-C59E06959A3A}"/>
              </a:ext>
            </a:extLst>
          </p:cNvPr>
          <p:cNvPicPr>
            <a:picLocks noChangeAspect="1"/>
          </p:cNvPicPr>
          <p:nvPr/>
        </p:nvPicPr>
        <p:blipFill>
          <a:blip r:embed="rId4"/>
          <a:stretch>
            <a:fillRect/>
          </a:stretch>
        </p:blipFill>
        <p:spPr>
          <a:xfrm>
            <a:off x="8898805" y="2740423"/>
            <a:ext cx="1405319" cy="1519434"/>
          </a:xfrm>
          <a:prstGeom prst="rect">
            <a:avLst/>
          </a:prstGeom>
          <a:noFill/>
        </p:spPr>
      </p:pic>
      <p:pic>
        <p:nvPicPr>
          <p:cNvPr id="43" name="Picture 42">
            <a:extLst>
              <a:ext uri="{FF2B5EF4-FFF2-40B4-BE49-F238E27FC236}">
                <a16:creationId xmlns:a16="http://schemas.microsoft.com/office/drawing/2014/main" id="{C50DAB08-93D1-5935-AAE5-4613B4DEE199}"/>
              </a:ext>
            </a:extLst>
          </p:cNvPr>
          <p:cNvPicPr>
            <a:picLocks noChangeAspect="1"/>
          </p:cNvPicPr>
          <p:nvPr/>
        </p:nvPicPr>
        <p:blipFill>
          <a:blip r:embed="rId5"/>
          <a:stretch>
            <a:fillRect/>
          </a:stretch>
        </p:blipFill>
        <p:spPr>
          <a:xfrm>
            <a:off x="9217801" y="4632586"/>
            <a:ext cx="953191" cy="1351682"/>
          </a:xfrm>
          <a:prstGeom prst="rect">
            <a:avLst/>
          </a:prstGeom>
          <a:ln w="38100">
            <a:noFill/>
          </a:ln>
        </p:spPr>
      </p:pic>
      <p:pic>
        <p:nvPicPr>
          <p:cNvPr id="44" name="Picture 43">
            <a:extLst>
              <a:ext uri="{FF2B5EF4-FFF2-40B4-BE49-F238E27FC236}">
                <a16:creationId xmlns:a16="http://schemas.microsoft.com/office/drawing/2014/main" id="{57D74AC8-68A1-0CB9-E244-33161EBC8AEF}"/>
              </a:ext>
            </a:extLst>
          </p:cNvPr>
          <p:cNvPicPr>
            <a:picLocks noChangeAspect="1"/>
          </p:cNvPicPr>
          <p:nvPr/>
        </p:nvPicPr>
        <p:blipFill>
          <a:blip r:embed="rId6"/>
          <a:stretch>
            <a:fillRect/>
          </a:stretch>
        </p:blipFill>
        <p:spPr>
          <a:xfrm>
            <a:off x="7225415" y="3109870"/>
            <a:ext cx="1405319" cy="1141045"/>
          </a:xfrm>
          <a:prstGeom prst="rect">
            <a:avLst/>
          </a:prstGeom>
        </p:spPr>
      </p:pic>
      <p:pic>
        <p:nvPicPr>
          <p:cNvPr id="45" name="Picture 44">
            <a:extLst>
              <a:ext uri="{FF2B5EF4-FFF2-40B4-BE49-F238E27FC236}">
                <a16:creationId xmlns:a16="http://schemas.microsoft.com/office/drawing/2014/main" id="{07719135-5A84-75F7-CF0E-2C3388B5DD42}"/>
              </a:ext>
            </a:extLst>
          </p:cNvPr>
          <p:cNvPicPr>
            <a:picLocks noChangeAspect="1"/>
          </p:cNvPicPr>
          <p:nvPr/>
        </p:nvPicPr>
        <p:blipFill>
          <a:blip r:embed="rId6"/>
          <a:stretch>
            <a:fillRect/>
          </a:stretch>
        </p:blipFill>
        <p:spPr>
          <a:xfrm>
            <a:off x="7288286" y="4843223"/>
            <a:ext cx="1405319" cy="1141045"/>
          </a:xfrm>
          <a:prstGeom prst="rect">
            <a:avLst/>
          </a:prstGeom>
        </p:spPr>
      </p:pic>
      <p:pic>
        <p:nvPicPr>
          <p:cNvPr id="47" name="Picture 46">
            <a:extLst>
              <a:ext uri="{FF2B5EF4-FFF2-40B4-BE49-F238E27FC236}">
                <a16:creationId xmlns:a16="http://schemas.microsoft.com/office/drawing/2014/main" id="{AF62A717-3765-6889-7445-58C184A96DDA}"/>
              </a:ext>
            </a:extLst>
          </p:cNvPr>
          <p:cNvPicPr>
            <a:picLocks noChangeAspect="1"/>
          </p:cNvPicPr>
          <p:nvPr/>
        </p:nvPicPr>
        <p:blipFill>
          <a:blip r:embed="rId7"/>
          <a:stretch>
            <a:fillRect/>
          </a:stretch>
        </p:blipFill>
        <p:spPr>
          <a:xfrm>
            <a:off x="7210598" y="1205815"/>
            <a:ext cx="3232740" cy="1405080"/>
          </a:xfrm>
          <a:prstGeom prst="rect">
            <a:avLst/>
          </a:prstGeom>
        </p:spPr>
      </p:pic>
    </p:spTree>
    <p:extLst>
      <p:ext uri="{BB962C8B-B14F-4D97-AF65-F5344CB8AC3E}">
        <p14:creationId xmlns:p14="http://schemas.microsoft.com/office/powerpoint/2010/main" val="14660223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8"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0" y="1122363"/>
            <a:ext cx="9144000" cy="2387600"/>
          </a:xfrm>
          <a:prstGeom prst="rect">
            <a:avLst/>
          </a:prstGeom>
        </p:spPr>
        <p:txBody>
          <a:bodyPr vert="horz" lIns="91440" tIns="45720" rIns="91440" bIns="45720" rtlCol="0" anchor="b">
            <a:noAutofit/>
          </a:bodyPr>
          <a:lstStyle/>
          <a:p>
            <a:pPr lvl="0" algn="ctr" defTabSz="914400">
              <a:lnSpc>
                <a:spcPct val="90000"/>
              </a:lnSpc>
              <a:spcBef>
                <a:spcPct val="0"/>
              </a:spcBef>
              <a:spcAft>
                <a:spcPts val="600"/>
              </a:spcAft>
              <a:defRPr/>
            </a:pPr>
            <a:r>
              <a:rPr lang="en-GB" sz="6000" dirty="0">
                <a:latin typeface="+mj-lt"/>
                <a:ea typeface="+mj-ea"/>
                <a:cs typeface="+mj-cs"/>
              </a:rPr>
              <a:t>Protecting public health </a:t>
            </a:r>
          </a:p>
        </p:txBody>
      </p:sp>
      <p:sp>
        <p:nvSpPr>
          <p:cNvPr id="6" name="TextBox 5"/>
          <p:cNvSpPr txBox="1"/>
          <p:nvPr/>
        </p:nvSpPr>
        <p:spPr>
          <a:xfrm>
            <a:off x="1524000" y="3602038"/>
            <a:ext cx="9144000" cy="1655762"/>
          </a:xfrm>
          <a:prstGeom prst="rect">
            <a:avLst/>
          </a:prstGeom>
        </p:spPr>
        <p:txBody>
          <a:bodyPr vert="horz" lIns="91440" tIns="45720" rIns="91440" bIns="45720" rtlCol="0">
            <a:normAutofit lnSpcReduction="10000"/>
          </a:bodyPr>
          <a:lstStyle/>
          <a:p>
            <a:pPr lvl="0" algn="ctr" defTabSz="914400">
              <a:lnSpc>
                <a:spcPct val="90000"/>
              </a:lnSpc>
              <a:spcBef>
                <a:spcPts val="1000"/>
              </a:spcBef>
              <a:defRPr/>
            </a:pPr>
            <a:r>
              <a:rPr lang="en-GB" sz="2400" dirty="0">
                <a:latin typeface="+mj-lt"/>
                <a:ea typeface="+mj-ea"/>
                <a:cs typeface="+mj-cs"/>
              </a:rPr>
              <a:t>Council of Europe and its </a:t>
            </a:r>
            <a:r>
              <a:rPr lang="en-GB" sz="2400" dirty="0"/>
              <a:t>European Directorate for the Quality of Medicines &amp; HealthCare (EDQM)</a:t>
            </a:r>
          </a:p>
          <a:p>
            <a:pPr lvl="0" algn="ctr" defTabSz="914400">
              <a:lnSpc>
                <a:spcPct val="90000"/>
              </a:lnSpc>
              <a:spcBef>
                <a:spcPts val="1000"/>
              </a:spcBef>
              <a:defRPr/>
            </a:pPr>
            <a:endParaRPr lang="en-GB" sz="2400" dirty="0"/>
          </a:p>
          <a:p>
            <a:pPr lvl="0" algn="ctr" defTabSz="914400">
              <a:lnSpc>
                <a:spcPct val="90000"/>
              </a:lnSpc>
              <a:spcBef>
                <a:spcPts val="1000"/>
              </a:spcBef>
              <a:defRPr/>
            </a:pPr>
            <a:r>
              <a:rPr lang="en-GB" sz="2400" dirty="0"/>
              <a:t>Suzanne HENDERSON</a:t>
            </a:r>
          </a:p>
        </p:txBody>
      </p:sp>
    </p:spTree>
    <p:extLst>
      <p:ext uri="{BB962C8B-B14F-4D97-AF65-F5344CB8AC3E}">
        <p14:creationId xmlns:p14="http://schemas.microsoft.com/office/powerpoint/2010/main" val="2425152811"/>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A094-248E-20DA-5FEB-9ABD0813E489}"/>
              </a:ext>
            </a:extLst>
          </p:cNvPr>
          <p:cNvSpPr>
            <a:spLocks noGrp="1"/>
          </p:cNvSpPr>
          <p:nvPr>
            <p:ph type="ctrTitle"/>
          </p:nvPr>
        </p:nvSpPr>
        <p:spPr/>
        <p:txBody>
          <a:bodyPr/>
          <a:lstStyle/>
          <a:p>
            <a:r>
              <a:rPr lang="en-GB" dirty="0"/>
              <a:t>The role of scientific programme managers </a:t>
            </a:r>
          </a:p>
        </p:txBody>
      </p:sp>
      <p:sp>
        <p:nvSpPr>
          <p:cNvPr id="3" name="Subtitle 2">
            <a:extLst>
              <a:ext uri="{FF2B5EF4-FFF2-40B4-BE49-F238E27FC236}">
                <a16:creationId xmlns:a16="http://schemas.microsoft.com/office/drawing/2014/main" id="{294C24E0-634E-0AE3-8E32-A26D205CDCFA}"/>
              </a:ext>
            </a:extLst>
          </p:cNvPr>
          <p:cNvSpPr>
            <a:spLocks noGrp="1"/>
          </p:cNvSpPr>
          <p:nvPr>
            <p:ph type="subTitle" idx="1"/>
          </p:nvPr>
        </p:nvSpPr>
        <p:spPr/>
        <p:txBody>
          <a:bodyPr/>
          <a:lstStyle/>
          <a:p>
            <a:r>
              <a:rPr lang="en-GB" dirty="0"/>
              <a:t>in the Certification of Substances Department (DCEP)</a:t>
            </a:r>
          </a:p>
          <a:p>
            <a:endParaRPr lang="en-GB" dirty="0"/>
          </a:p>
          <a:p>
            <a:r>
              <a:rPr lang="en-GB" dirty="0"/>
              <a:t>Andrea MELLONI</a:t>
            </a:r>
          </a:p>
          <a:p>
            <a:endParaRPr lang="en-GB" dirty="0"/>
          </a:p>
        </p:txBody>
      </p:sp>
    </p:spTree>
    <p:extLst>
      <p:ext uri="{BB962C8B-B14F-4D97-AF65-F5344CB8AC3E}">
        <p14:creationId xmlns:p14="http://schemas.microsoft.com/office/powerpoint/2010/main" val="2709098735"/>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45" y="181232"/>
            <a:ext cx="11653934" cy="477876"/>
          </a:xfrm>
        </p:spPr>
        <p:txBody>
          <a:bodyPr anchor="ctr">
            <a:noAutofit/>
          </a:bodyPr>
          <a:lstStyle/>
          <a:p>
            <a:r>
              <a:rPr lang="en-GB" dirty="0"/>
              <a:t>Andrea </a:t>
            </a:r>
            <a:r>
              <a:rPr lang="en-GB" dirty="0" err="1"/>
              <a:t>Melloni</a:t>
            </a:r>
            <a:r>
              <a:rPr lang="en-GB" dirty="0"/>
              <a:t> </a:t>
            </a:r>
          </a:p>
        </p:txBody>
      </p:sp>
      <p:sp>
        <p:nvSpPr>
          <p:cNvPr id="3" name="Content Placeholder 2"/>
          <p:cNvSpPr>
            <a:spLocks noGrp="1"/>
          </p:cNvSpPr>
          <p:nvPr>
            <p:ph sz="half" idx="1"/>
          </p:nvPr>
        </p:nvSpPr>
        <p:spPr>
          <a:xfrm>
            <a:off x="5419725" y="1253331"/>
            <a:ext cx="6072827" cy="4351338"/>
          </a:xfrm>
        </p:spPr>
        <p:txBody>
          <a:bodyPr>
            <a:normAutofit/>
          </a:bodyPr>
          <a:lstStyle/>
          <a:p>
            <a:pPr marL="0" indent="0">
              <a:buNone/>
            </a:pPr>
            <a:r>
              <a:rPr lang="en-GB" b="1" dirty="0"/>
              <a:t>CEP Assessor </a:t>
            </a:r>
          </a:p>
          <a:p>
            <a:pPr marL="0" indent="0">
              <a:buNone/>
            </a:pPr>
            <a:r>
              <a:rPr lang="fr-FR" dirty="0"/>
              <a:t>in the </a:t>
            </a:r>
            <a:r>
              <a:rPr lang="en-GB" dirty="0"/>
              <a:t>Certification of Substances</a:t>
            </a:r>
            <a:r>
              <a:rPr lang="fr-FR" dirty="0"/>
              <a:t> </a:t>
            </a:r>
            <a:r>
              <a:rPr lang="en-GB" dirty="0"/>
              <a:t>Department (DCEP)</a:t>
            </a:r>
          </a:p>
          <a:p>
            <a:pPr marL="0" indent="0">
              <a:buNone/>
            </a:pPr>
            <a:endParaRPr lang="en-GB" dirty="0"/>
          </a:p>
          <a:p>
            <a:pPr marL="0" indent="0">
              <a:buNone/>
            </a:pPr>
            <a:r>
              <a:rPr lang="en-GB" sz="2400" dirty="0"/>
              <a:t>Joined the EDQM in 2020</a:t>
            </a:r>
          </a:p>
          <a:p>
            <a:endParaRPr lang="en-GB" dirty="0"/>
          </a:p>
        </p:txBody>
      </p:sp>
      <p:pic>
        <p:nvPicPr>
          <p:cNvPr id="6" name="Picture 5">
            <a:extLst>
              <a:ext uri="{FF2B5EF4-FFF2-40B4-BE49-F238E27FC236}">
                <a16:creationId xmlns:a16="http://schemas.microsoft.com/office/drawing/2014/main" id="{D92F458A-97AC-3294-1DDD-216DBE552E4D}"/>
              </a:ext>
            </a:extLst>
          </p:cNvPr>
          <p:cNvPicPr>
            <a:picLocks noChangeAspect="1"/>
          </p:cNvPicPr>
          <p:nvPr/>
        </p:nvPicPr>
        <p:blipFill>
          <a:blip r:embed="rId3"/>
          <a:stretch>
            <a:fillRect/>
          </a:stretch>
        </p:blipFill>
        <p:spPr>
          <a:xfrm>
            <a:off x="277145" y="1097149"/>
            <a:ext cx="4663702" cy="4663702"/>
          </a:xfrm>
          <a:prstGeom prst="rect">
            <a:avLst/>
          </a:prstGeom>
        </p:spPr>
      </p:pic>
    </p:spTree>
    <p:extLst>
      <p:ext uri="{BB962C8B-B14F-4D97-AF65-F5344CB8AC3E}">
        <p14:creationId xmlns:p14="http://schemas.microsoft.com/office/powerpoint/2010/main" val="3108729514"/>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06A2D-2DC6-C115-0459-A5561A144A92}"/>
              </a:ext>
            </a:extLst>
          </p:cNvPr>
          <p:cNvSpPr>
            <a:spLocks noGrp="1"/>
          </p:cNvSpPr>
          <p:nvPr>
            <p:ph type="title"/>
          </p:nvPr>
        </p:nvSpPr>
        <p:spPr/>
        <p:txBody>
          <a:bodyPr/>
          <a:lstStyle/>
          <a:p>
            <a:r>
              <a:rPr lang="en-GB" dirty="0">
                <a:ea typeface="Calibri" panose="020F0502020204030204" pitchFamily="34" charset="0"/>
                <a:cs typeface="Calibri" panose="020F0502020204030204" pitchFamily="34" charset="0"/>
              </a:rPr>
              <a:t>Certification of Substances Department (DCEP)</a:t>
            </a:r>
            <a:endParaRPr lang="en-GB" dirty="0"/>
          </a:p>
        </p:txBody>
      </p:sp>
      <p:sp>
        <p:nvSpPr>
          <p:cNvPr id="3" name="Content Placeholder 2">
            <a:extLst>
              <a:ext uri="{FF2B5EF4-FFF2-40B4-BE49-F238E27FC236}">
                <a16:creationId xmlns:a16="http://schemas.microsoft.com/office/drawing/2014/main" id="{58F63A78-E119-6A80-8A41-0FCA0D78F948}"/>
              </a:ext>
            </a:extLst>
          </p:cNvPr>
          <p:cNvSpPr>
            <a:spLocks noGrp="1"/>
          </p:cNvSpPr>
          <p:nvPr>
            <p:ph idx="1"/>
          </p:nvPr>
        </p:nvSpPr>
        <p:spPr>
          <a:xfrm>
            <a:off x="277145" y="1116580"/>
            <a:ext cx="11653935" cy="5295514"/>
          </a:xfrm>
        </p:spPr>
        <p:txBody>
          <a:bodyPr>
            <a:normAutofit/>
          </a:bodyPr>
          <a:lstStyle/>
          <a:p>
            <a:pPr marL="0" indent="0">
              <a:buNone/>
            </a:pPr>
            <a:r>
              <a:rPr lang="en-GB" sz="2600" dirty="0"/>
              <a:t>DCEP runs the procedure for the certification of suitability to the monographs of the European Pharmacopoeia (CEP).</a:t>
            </a:r>
          </a:p>
          <a:p>
            <a:pPr marL="0" indent="0">
              <a:buNone/>
            </a:pPr>
            <a:r>
              <a:rPr lang="en-GB" sz="2600" dirty="0"/>
              <a:t>The mission of the CEP procedure is to:</a:t>
            </a:r>
          </a:p>
          <a:p>
            <a:r>
              <a:rPr lang="en-GB" sz="2600" dirty="0"/>
              <a:t>assess and conclude on the suitability of monographs to control the chemical purity, microbiological quality and TSE risk (if relevant) for any substance covered by a European Pharmacopoeia monograph;</a:t>
            </a:r>
          </a:p>
          <a:p>
            <a:pPr marL="0" indent="0">
              <a:buNone/>
            </a:pPr>
            <a:endParaRPr lang="en-GB" sz="1000" dirty="0"/>
          </a:p>
          <a:p>
            <a:r>
              <a:rPr lang="en-GB" sz="2600" dirty="0"/>
              <a:t>check compliance at the manufacturing and/or distribution site(s) covered by certificates of suitability to the monographs of the European Pharmacopoeia (CEPs) with both: </a:t>
            </a:r>
          </a:p>
          <a:p>
            <a:pPr lvl="1">
              <a:buFont typeface="Courier New" panose="02070309020205020404" pitchFamily="49" charset="0"/>
              <a:buChar char="o"/>
            </a:pPr>
            <a:r>
              <a:rPr lang="en-GB" sz="2200" dirty="0"/>
              <a:t>Good Manufacturing Practice (GMP) for medicinal products for human or veterinary use, and the </a:t>
            </a:r>
          </a:p>
          <a:p>
            <a:pPr lvl="1">
              <a:buFont typeface="Courier New" panose="02070309020205020404" pitchFamily="49" charset="0"/>
              <a:buChar char="o"/>
            </a:pPr>
            <a:r>
              <a:rPr lang="en-GB" sz="2200" dirty="0"/>
              <a:t>CEP granted according to the information submitted in the application(s) for CEP(s).</a:t>
            </a:r>
          </a:p>
        </p:txBody>
      </p:sp>
    </p:spTree>
    <p:extLst>
      <p:ext uri="{BB962C8B-B14F-4D97-AF65-F5344CB8AC3E}">
        <p14:creationId xmlns:p14="http://schemas.microsoft.com/office/powerpoint/2010/main" val="15973913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06A2D-2DC6-C115-0459-A5561A144A92}"/>
              </a:ext>
            </a:extLst>
          </p:cNvPr>
          <p:cNvSpPr>
            <a:spLocks noGrp="1"/>
          </p:cNvSpPr>
          <p:nvPr>
            <p:ph type="title"/>
          </p:nvPr>
        </p:nvSpPr>
        <p:spPr>
          <a:xfrm>
            <a:off x="277145" y="181232"/>
            <a:ext cx="11653934" cy="477876"/>
          </a:xfrm>
        </p:spPr>
        <p:txBody>
          <a:bodyPr anchor="ctr">
            <a:noAutofit/>
          </a:bodyPr>
          <a:lstStyle/>
          <a:p>
            <a:r>
              <a:rPr lang="en-GB" dirty="0"/>
              <a:t>The team</a:t>
            </a:r>
          </a:p>
        </p:txBody>
      </p:sp>
      <p:grpSp>
        <p:nvGrpSpPr>
          <p:cNvPr id="6" name="Group 5">
            <a:extLst>
              <a:ext uri="{FF2B5EF4-FFF2-40B4-BE49-F238E27FC236}">
                <a16:creationId xmlns:a16="http://schemas.microsoft.com/office/drawing/2014/main" id="{A60990F1-36C7-FB84-A3ED-92B23BB5C7CA}"/>
              </a:ext>
            </a:extLst>
          </p:cNvPr>
          <p:cNvGrpSpPr/>
          <p:nvPr/>
        </p:nvGrpSpPr>
        <p:grpSpPr>
          <a:xfrm>
            <a:off x="285256" y="1218288"/>
            <a:ext cx="11653933" cy="1212042"/>
            <a:chOff x="3678372" y="1470136"/>
            <a:chExt cx="3205632" cy="1212042"/>
          </a:xfrm>
        </p:grpSpPr>
        <p:sp>
          <p:nvSpPr>
            <p:cNvPr id="7" name="Rounded Rectangle 50">
              <a:extLst>
                <a:ext uri="{FF2B5EF4-FFF2-40B4-BE49-F238E27FC236}">
                  <a16:creationId xmlns:a16="http://schemas.microsoft.com/office/drawing/2014/main" id="{A00EE79B-1409-E1BC-C42E-5C9CC0875EAF}"/>
                </a:ext>
              </a:extLst>
            </p:cNvPr>
            <p:cNvSpPr/>
            <p:nvPr/>
          </p:nvSpPr>
          <p:spPr>
            <a:xfrm>
              <a:off x="3678372" y="1470136"/>
              <a:ext cx="3205632" cy="1212042"/>
            </a:xfrm>
            <a:prstGeom prst="roundRect">
              <a:avLst/>
            </a:prstGeom>
            <a:solidFill>
              <a:srgbClr val="0E3D8A"/>
            </a:solid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TextBox 7">
              <a:extLst>
                <a:ext uri="{FF2B5EF4-FFF2-40B4-BE49-F238E27FC236}">
                  <a16:creationId xmlns:a16="http://schemas.microsoft.com/office/drawing/2014/main" id="{20932DDF-DDA8-E920-914D-7322F07FB0E0}"/>
                </a:ext>
              </a:extLst>
            </p:cNvPr>
            <p:cNvSpPr txBox="1"/>
            <p:nvPr/>
          </p:nvSpPr>
          <p:spPr>
            <a:xfrm>
              <a:off x="4201002" y="1722213"/>
              <a:ext cx="2014578" cy="707886"/>
            </a:xfrm>
            <a:prstGeom prst="rect">
              <a:avLst/>
            </a:prstGeom>
            <a:noFill/>
          </p:spPr>
          <p:txBody>
            <a:bodyPr wrap="square" rtlCol="0">
              <a:spAutoFit/>
            </a:bodyPr>
            <a:lstStyle/>
            <a:p>
              <a:r>
                <a:rPr lang="en-GB" sz="2000" b="1" dirty="0">
                  <a:solidFill>
                    <a:schemeClr val="bg1"/>
                  </a:solidFill>
                </a:rPr>
                <a:t>Over 50 people in DCEP: assessors, inspectors, scientific and administrative staff</a:t>
              </a:r>
            </a:p>
          </p:txBody>
        </p:sp>
      </p:grpSp>
      <p:pic>
        <p:nvPicPr>
          <p:cNvPr id="9" name="Picture 8" descr="A screenshot of a cell phone&#10;&#10;Description automatically generated">
            <a:extLst>
              <a:ext uri="{FF2B5EF4-FFF2-40B4-BE49-F238E27FC236}">
                <a16:creationId xmlns:a16="http://schemas.microsoft.com/office/drawing/2014/main" id="{52F4B1D4-240C-9AF3-18C7-FD044D6E61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042" t="75651" r="51416" b="4537"/>
          <a:stretch/>
        </p:blipFill>
        <p:spPr>
          <a:xfrm>
            <a:off x="673552" y="1319211"/>
            <a:ext cx="1123406" cy="1010194"/>
          </a:xfrm>
          <a:prstGeom prst="rect">
            <a:avLst/>
          </a:prstGeom>
        </p:spPr>
      </p:pic>
      <p:grpSp>
        <p:nvGrpSpPr>
          <p:cNvPr id="11" name="Group 10">
            <a:extLst>
              <a:ext uri="{FF2B5EF4-FFF2-40B4-BE49-F238E27FC236}">
                <a16:creationId xmlns:a16="http://schemas.microsoft.com/office/drawing/2014/main" id="{B22B463A-C0A4-8AFF-C765-6322E71A6219}"/>
              </a:ext>
            </a:extLst>
          </p:cNvPr>
          <p:cNvGrpSpPr/>
          <p:nvPr/>
        </p:nvGrpSpPr>
        <p:grpSpPr>
          <a:xfrm>
            <a:off x="285256" y="2961101"/>
            <a:ext cx="11653933" cy="1212042"/>
            <a:chOff x="3678372" y="1470136"/>
            <a:chExt cx="3205632" cy="1212042"/>
          </a:xfrm>
        </p:grpSpPr>
        <p:sp>
          <p:nvSpPr>
            <p:cNvPr id="12" name="Rounded Rectangle 50">
              <a:extLst>
                <a:ext uri="{FF2B5EF4-FFF2-40B4-BE49-F238E27FC236}">
                  <a16:creationId xmlns:a16="http://schemas.microsoft.com/office/drawing/2014/main" id="{88EFD5ED-192B-6867-B403-BD05D6301C4C}"/>
                </a:ext>
              </a:extLst>
            </p:cNvPr>
            <p:cNvSpPr/>
            <p:nvPr/>
          </p:nvSpPr>
          <p:spPr>
            <a:xfrm>
              <a:off x="3678372" y="1470136"/>
              <a:ext cx="3205632" cy="1212042"/>
            </a:xfrm>
            <a:prstGeom prst="roundRect">
              <a:avLst/>
            </a:prstGeom>
            <a:solidFill>
              <a:srgbClr val="0E3D8A"/>
            </a:solid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TextBox 12">
              <a:extLst>
                <a:ext uri="{FF2B5EF4-FFF2-40B4-BE49-F238E27FC236}">
                  <a16:creationId xmlns:a16="http://schemas.microsoft.com/office/drawing/2014/main" id="{CED2031E-CED2-8D31-531D-A83E15EEC2A2}"/>
                </a:ext>
              </a:extLst>
            </p:cNvPr>
            <p:cNvSpPr txBox="1"/>
            <p:nvPr/>
          </p:nvSpPr>
          <p:spPr>
            <a:xfrm>
              <a:off x="4201002" y="1568325"/>
              <a:ext cx="2318965" cy="1015663"/>
            </a:xfrm>
            <a:prstGeom prst="rect">
              <a:avLst/>
            </a:prstGeom>
            <a:noFill/>
          </p:spPr>
          <p:txBody>
            <a:bodyPr wrap="square" rtlCol="0">
              <a:spAutoFit/>
            </a:bodyPr>
            <a:lstStyle/>
            <a:p>
              <a:r>
                <a:rPr lang="en-GB" sz="2000" b="1" dirty="0">
                  <a:solidFill>
                    <a:schemeClr val="bg1"/>
                  </a:solidFill>
                </a:rPr>
                <a:t>The New Dossier Evaluation Section is composed of 11 senior assessors, in charge of the assessment of CEP applications (chemical, herbal, TSE, sterile)</a:t>
              </a:r>
            </a:p>
          </p:txBody>
        </p:sp>
      </p:grpSp>
      <p:grpSp>
        <p:nvGrpSpPr>
          <p:cNvPr id="14" name="Group 13">
            <a:extLst>
              <a:ext uri="{FF2B5EF4-FFF2-40B4-BE49-F238E27FC236}">
                <a16:creationId xmlns:a16="http://schemas.microsoft.com/office/drawing/2014/main" id="{B720852E-5AA6-76C6-25A6-6465A5E59464}"/>
              </a:ext>
            </a:extLst>
          </p:cNvPr>
          <p:cNvGrpSpPr/>
          <p:nvPr/>
        </p:nvGrpSpPr>
        <p:grpSpPr>
          <a:xfrm>
            <a:off x="277145" y="4706344"/>
            <a:ext cx="11653933" cy="1212042"/>
            <a:chOff x="3678372" y="1470136"/>
            <a:chExt cx="3205632" cy="1212042"/>
          </a:xfrm>
        </p:grpSpPr>
        <p:sp>
          <p:nvSpPr>
            <p:cNvPr id="15" name="Rounded Rectangle 50">
              <a:extLst>
                <a:ext uri="{FF2B5EF4-FFF2-40B4-BE49-F238E27FC236}">
                  <a16:creationId xmlns:a16="http://schemas.microsoft.com/office/drawing/2014/main" id="{E4904652-C93A-9D76-7569-560A7E6B9551}"/>
                </a:ext>
              </a:extLst>
            </p:cNvPr>
            <p:cNvSpPr/>
            <p:nvPr/>
          </p:nvSpPr>
          <p:spPr>
            <a:xfrm>
              <a:off x="3678372" y="1470136"/>
              <a:ext cx="3205632" cy="1212042"/>
            </a:xfrm>
            <a:prstGeom prst="roundRect">
              <a:avLst/>
            </a:prstGeom>
            <a:solidFill>
              <a:srgbClr val="0E3D8A"/>
            </a:solid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TextBox 15">
              <a:extLst>
                <a:ext uri="{FF2B5EF4-FFF2-40B4-BE49-F238E27FC236}">
                  <a16:creationId xmlns:a16="http://schemas.microsoft.com/office/drawing/2014/main" id="{FD567F1E-46B3-EE4C-CE1E-265CEDFB803B}"/>
                </a:ext>
              </a:extLst>
            </p:cNvPr>
            <p:cNvSpPr txBox="1"/>
            <p:nvPr/>
          </p:nvSpPr>
          <p:spPr>
            <a:xfrm>
              <a:off x="4203233" y="1722214"/>
              <a:ext cx="2014578" cy="707886"/>
            </a:xfrm>
            <a:prstGeom prst="rect">
              <a:avLst/>
            </a:prstGeom>
            <a:noFill/>
          </p:spPr>
          <p:txBody>
            <a:bodyPr wrap="square" rtlCol="0">
              <a:spAutoFit/>
            </a:bodyPr>
            <a:lstStyle/>
            <a:p>
              <a:r>
                <a:rPr lang="en-GB" sz="2000" b="1" dirty="0">
                  <a:solidFill>
                    <a:schemeClr val="bg1"/>
                  </a:solidFill>
                </a:rPr>
                <a:t>We work with many other teams, both in DCEP and across the EDQM</a:t>
              </a:r>
            </a:p>
          </p:txBody>
        </p:sp>
      </p:grpSp>
      <p:pic>
        <p:nvPicPr>
          <p:cNvPr id="17" name="Picture 16">
            <a:extLst>
              <a:ext uri="{FF2B5EF4-FFF2-40B4-BE49-F238E27FC236}">
                <a16:creationId xmlns:a16="http://schemas.microsoft.com/office/drawing/2014/main" id="{D8B511BB-CBA1-10CE-73A8-2F91CCE2A81B}"/>
              </a:ext>
            </a:extLst>
          </p:cNvPr>
          <p:cNvPicPr>
            <a:picLocks noChangeAspect="1"/>
          </p:cNvPicPr>
          <p:nvPr/>
        </p:nvPicPr>
        <p:blipFill rotWithShape="1">
          <a:blip r:embed="rId4"/>
          <a:srcRect l="2884" t="71346" r="85083" b="4237"/>
          <a:stretch/>
        </p:blipFill>
        <p:spPr>
          <a:xfrm>
            <a:off x="692249" y="3038164"/>
            <a:ext cx="1086012" cy="1071625"/>
          </a:xfrm>
          <a:prstGeom prst="rect">
            <a:avLst/>
          </a:prstGeom>
        </p:spPr>
      </p:pic>
      <p:pic>
        <p:nvPicPr>
          <p:cNvPr id="20" name="Picture 19" descr="A yellow line drawing of people connected to circles&#10;&#10;Description automatically generated">
            <a:extLst>
              <a:ext uri="{FF2B5EF4-FFF2-40B4-BE49-F238E27FC236}">
                <a16:creationId xmlns:a16="http://schemas.microsoft.com/office/drawing/2014/main" id="{360E3B54-E088-1315-704B-5A0818C319C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8095" t="33016" r="27461" b="32698"/>
          <a:stretch/>
        </p:blipFill>
        <p:spPr>
          <a:xfrm>
            <a:off x="692249" y="4776310"/>
            <a:ext cx="1072517" cy="1034213"/>
          </a:xfrm>
          <a:prstGeom prst="rect">
            <a:avLst/>
          </a:prstGeom>
        </p:spPr>
      </p:pic>
    </p:spTree>
    <p:extLst>
      <p:ext uri="{BB962C8B-B14F-4D97-AF65-F5344CB8AC3E}">
        <p14:creationId xmlns:p14="http://schemas.microsoft.com/office/powerpoint/2010/main" val="24282904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7F035-C497-8313-5D70-6E321C995F5E}"/>
              </a:ext>
            </a:extLst>
          </p:cNvPr>
          <p:cNvSpPr>
            <a:spLocks noGrp="1"/>
          </p:cNvSpPr>
          <p:nvPr>
            <p:ph type="title"/>
          </p:nvPr>
        </p:nvSpPr>
        <p:spPr/>
        <p:txBody>
          <a:bodyPr/>
          <a:lstStyle/>
          <a:p>
            <a:r>
              <a:rPr lang="en-GB" dirty="0"/>
              <a:t>The job</a:t>
            </a:r>
          </a:p>
        </p:txBody>
      </p:sp>
      <p:sp>
        <p:nvSpPr>
          <p:cNvPr id="3" name="Content Placeholder 2">
            <a:extLst>
              <a:ext uri="{FF2B5EF4-FFF2-40B4-BE49-F238E27FC236}">
                <a16:creationId xmlns:a16="http://schemas.microsoft.com/office/drawing/2014/main" id="{2BF16A90-1D36-C3F2-03BD-B8B89EBAB452}"/>
              </a:ext>
            </a:extLst>
          </p:cNvPr>
          <p:cNvSpPr>
            <a:spLocks noGrp="1"/>
          </p:cNvSpPr>
          <p:nvPr>
            <p:ph idx="1"/>
          </p:nvPr>
        </p:nvSpPr>
        <p:spPr>
          <a:xfrm>
            <a:off x="277144" y="1265861"/>
            <a:ext cx="11653935" cy="4326277"/>
          </a:xfrm>
        </p:spPr>
        <p:txBody>
          <a:bodyPr>
            <a:normAutofit/>
          </a:bodyPr>
          <a:lstStyle/>
          <a:p>
            <a:pPr marL="0" indent="0">
              <a:buNone/>
            </a:pPr>
            <a:r>
              <a:rPr lang="en-GB" sz="2600" dirty="0"/>
              <a:t>CEP assessors: </a:t>
            </a:r>
          </a:p>
          <a:p>
            <a:r>
              <a:rPr lang="en-GB" sz="2600" dirty="0"/>
              <a:t>conduct, co-ordinate or contribute to thorough and timely investigations into quality issues that impact the validity of CEPs</a:t>
            </a:r>
          </a:p>
          <a:p>
            <a:pPr marL="0" indent="0">
              <a:buNone/>
            </a:pPr>
            <a:endParaRPr lang="en-GB" sz="1000" dirty="0"/>
          </a:p>
          <a:p>
            <a:r>
              <a:rPr lang="en-GB" sz="2600" dirty="0"/>
              <a:t>participate in the scientific assessment of data related to CEP applications in accordance with relevant rules and guidelines</a:t>
            </a:r>
          </a:p>
          <a:p>
            <a:pPr marL="0" indent="0">
              <a:buNone/>
            </a:pPr>
            <a:endParaRPr lang="en-GB" sz="1000" dirty="0"/>
          </a:p>
          <a:p>
            <a:r>
              <a:rPr lang="en-GB" sz="2600" dirty="0"/>
              <a:t>collaborate with expert assessors from national competent authorities for the review of applications</a:t>
            </a:r>
          </a:p>
          <a:p>
            <a:endParaRPr lang="en-GB" dirty="0"/>
          </a:p>
          <a:p>
            <a:endParaRPr lang="en-GB" dirty="0"/>
          </a:p>
        </p:txBody>
      </p:sp>
    </p:spTree>
    <p:extLst>
      <p:ext uri="{BB962C8B-B14F-4D97-AF65-F5344CB8AC3E}">
        <p14:creationId xmlns:p14="http://schemas.microsoft.com/office/powerpoint/2010/main" val="291379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6B61E-9526-78E9-F197-338576600757}"/>
              </a:ext>
            </a:extLst>
          </p:cNvPr>
          <p:cNvSpPr>
            <a:spLocks noGrp="1"/>
          </p:cNvSpPr>
          <p:nvPr>
            <p:ph type="title"/>
          </p:nvPr>
        </p:nvSpPr>
        <p:spPr>
          <a:xfrm>
            <a:off x="277145" y="181232"/>
            <a:ext cx="11653934" cy="477876"/>
          </a:xfrm>
        </p:spPr>
        <p:txBody>
          <a:bodyPr anchor="ctr">
            <a:noAutofit/>
          </a:bodyPr>
          <a:lstStyle/>
          <a:p>
            <a:r>
              <a:rPr lang="en-GB" dirty="0"/>
              <a:t>Why I like the job and you might too….</a:t>
            </a:r>
          </a:p>
        </p:txBody>
      </p:sp>
      <p:sp>
        <p:nvSpPr>
          <p:cNvPr id="7" name="Rounded Rectangle 50">
            <a:extLst>
              <a:ext uri="{FF2B5EF4-FFF2-40B4-BE49-F238E27FC236}">
                <a16:creationId xmlns:a16="http://schemas.microsoft.com/office/drawing/2014/main" id="{09C5339E-5768-7F6A-E8D9-F6BF7CC757A6}"/>
              </a:ext>
            </a:extLst>
          </p:cNvPr>
          <p:cNvSpPr/>
          <p:nvPr/>
        </p:nvSpPr>
        <p:spPr>
          <a:xfrm>
            <a:off x="277145" y="1006311"/>
            <a:ext cx="3540711" cy="5121112"/>
          </a:xfrm>
          <a:prstGeom prst="roundRect">
            <a:avLst/>
          </a:prstGeom>
          <a:solidFill>
            <a:srgbClr val="0E3D8A"/>
          </a:solid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Rounded Rectangle 50">
            <a:extLst>
              <a:ext uri="{FF2B5EF4-FFF2-40B4-BE49-F238E27FC236}">
                <a16:creationId xmlns:a16="http://schemas.microsoft.com/office/drawing/2014/main" id="{7108F2FD-C060-BE55-1ED5-C2680D2FEB68}"/>
              </a:ext>
            </a:extLst>
          </p:cNvPr>
          <p:cNvSpPr/>
          <p:nvPr/>
        </p:nvSpPr>
        <p:spPr>
          <a:xfrm>
            <a:off x="4333756" y="1006311"/>
            <a:ext cx="3540711" cy="5121112"/>
          </a:xfrm>
          <a:prstGeom prst="roundRect">
            <a:avLst/>
          </a:prstGeom>
          <a:solidFill>
            <a:srgbClr val="0E3D8A"/>
          </a:solid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ounded Rectangle 50">
            <a:extLst>
              <a:ext uri="{FF2B5EF4-FFF2-40B4-BE49-F238E27FC236}">
                <a16:creationId xmlns:a16="http://schemas.microsoft.com/office/drawing/2014/main" id="{ADF957E0-9E26-3D90-B506-B052FFC93C48}"/>
              </a:ext>
            </a:extLst>
          </p:cNvPr>
          <p:cNvSpPr/>
          <p:nvPr/>
        </p:nvSpPr>
        <p:spPr>
          <a:xfrm>
            <a:off x="8390368" y="1006311"/>
            <a:ext cx="3540711" cy="5121112"/>
          </a:xfrm>
          <a:prstGeom prst="roundRect">
            <a:avLst/>
          </a:prstGeom>
          <a:solidFill>
            <a:srgbClr val="0E3D8A"/>
          </a:solid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TextBox 9">
            <a:extLst>
              <a:ext uri="{FF2B5EF4-FFF2-40B4-BE49-F238E27FC236}">
                <a16:creationId xmlns:a16="http://schemas.microsoft.com/office/drawing/2014/main" id="{C9A5A4AD-BC34-4B25-FE6B-D99FFB3AE878}"/>
              </a:ext>
            </a:extLst>
          </p:cNvPr>
          <p:cNvSpPr txBox="1"/>
          <p:nvPr/>
        </p:nvSpPr>
        <p:spPr>
          <a:xfrm>
            <a:off x="656194" y="2981133"/>
            <a:ext cx="2983988" cy="253139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r>
              <a:rPr lang="en-GB" sz="2000" b="1" dirty="0">
                <a:solidFill>
                  <a:schemeClr val="bg1"/>
                </a:solidFill>
              </a:rPr>
              <a:t>CEP assessors play a key role in the protection of public health and quality of medicines by facilitating and simplifying exchanges between regulators and industry </a:t>
            </a:r>
            <a:endParaRPr lang="en-US" sz="2000" b="1" dirty="0">
              <a:solidFill>
                <a:schemeClr val="bg1"/>
              </a:solidFill>
            </a:endParaRPr>
          </a:p>
        </p:txBody>
      </p:sp>
      <p:sp>
        <p:nvSpPr>
          <p:cNvPr id="11" name="TextBox 10">
            <a:extLst>
              <a:ext uri="{FF2B5EF4-FFF2-40B4-BE49-F238E27FC236}">
                <a16:creationId xmlns:a16="http://schemas.microsoft.com/office/drawing/2014/main" id="{675D9314-AD95-901A-3CA7-916ED833948F}"/>
              </a:ext>
            </a:extLst>
          </p:cNvPr>
          <p:cNvSpPr txBox="1"/>
          <p:nvPr/>
        </p:nvSpPr>
        <p:spPr>
          <a:xfrm>
            <a:off x="4612117" y="2981242"/>
            <a:ext cx="2983988" cy="277523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r>
              <a:rPr lang="en-GB" sz="2000" b="1" dirty="0">
                <a:solidFill>
                  <a:schemeClr val="bg1"/>
                </a:solidFill>
              </a:rPr>
              <a:t>Working with about 100 assessors from 25 countries, including Australia and Canada, and health authorities is enriching and stimulating </a:t>
            </a:r>
            <a:endParaRPr lang="en-US" sz="2000" b="1" dirty="0">
              <a:solidFill>
                <a:schemeClr val="bg1"/>
              </a:solidFill>
            </a:endParaRPr>
          </a:p>
        </p:txBody>
      </p:sp>
      <p:sp>
        <p:nvSpPr>
          <p:cNvPr id="12" name="TextBox 11">
            <a:extLst>
              <a:ext uri="{FF2B5EF4-FFF2-40B4-BE49-F238E27FC236}">
                <a16:creationId xmlns:a16="http://schemas.microsoft.com/office/drawing/2014/main" id="{D73241F8-0327-7737-A62D-7AF5B29D8DB4}"/>
              </a:ext>
            </a:extLst>
          </p:cNvPr>
          <p:cNvSpPr txBox="1"/>
          <p:nvPr/>
        </p:nvSpPr>
        <p:spPr>
          <a:xfrm>
            <a:off x="8742102" y="2981132"/>
            <a:ext cx="2983988" cy="277523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r>
              <a:rPr lang="en-GB" sz="2000" b="1" dirty="0">
                <a:solidFill>
                  <a:schemeClr val="bg1"/>
                </a:solidFill>
              </a:rPr>
              <a:t>Being an active part of an international organisation that promotes scientific excellence and development is empowering and exciting</a:t>
            </a:r>
            <a:endParaRPr lang="en-US" sz="2000" b="1" dirty="0">
              <a:solidFill>
                <a:schemeClr val="bg1"/>
              </a:solidFill>
            </a:endParaRPr>
          </a:p>
        </p:txBody>
      </p:sp>
      <p:pic>
        <p:nvPicPr>
          <p:cNvPr id="4" name="Picture 3" descr="A yellow heart with hands and a person in the middle&#10;&#10;Description automatically generated">
            <a:extLst>
              <a:ext uri="{FF2B5EF4-FFF2-40B4-BE49-F238E27FC236}">
                <a16:creationId xmlns:a16="http://schemas.microsoft.com/office/drawing/2014/main" id="{87F20C39-FA80-84F1-8B7D-3365D4A28A2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538" t="8000" r="43968" b="55301"/>
          <a:stretch/>
        </p:blipFill>
        <p:spPr>
          <a:xfrm>
            <a:off x="1383205" y="1245036"/>
            <a:ext cx="1377411" cy="1388894"/>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1ADD7A2A-967D-548F-C339-66D90182474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037" t="53992" r="52769" b="26195"/>
          <a:stretch/>
        </p:blipFill>
        <p:spPr>
          <a:xfrm>
            <a:off x="5357978" y="1159048"/>
            <a:ext cx="1476043" cy="1451024"/>
          </a:xfrm>
          <a:prstGeom prst="rect">
            <a:avLst/>
          </a:prstGeom>
        </p:spPr>
      </p:pic>
      <p:pic>
        <p:nvPicPr>
          <p:cNvPr id="13" name="Picture 12" descr="A yellow line art of a hand holding a ribbon&#10;&#10;Description automatically generated">
            <a:extLst>
              <a:ext uri="{FF2B5EF4-FFF2-40B4-BE49-F238E27FC236}">
                <a16:creationId xmlns:a16="http://schemas.microsoft.com/office/drawing/2014/main" id="{AC79C47E-DF41-9DC9-5FCC-F6552CF193E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8925" t="33122" r="28403" b="31853"/>
          <a:stretch/>
        </p:blipFill>
        <p:spPr>
          <a:xfrm>
            <a:off x="9527895" y="1214905"/>
            <a:ext cx="1412401" cy="1449155"/>
          </a:xfrm>
          <a:prstGeom prst="rect">
            <a:avLst/>
          </a:prstGeom>
        </p:spPr>
      </p:pic>
    </p:spTree>
    <p:extLst>
      <p:ext uri="{BB962C8B-B14F-4D97-AF65-F5344CB8AC3E}">
        <p14:creationId xmlns:p14="http://schemas.microsoft.com/office/powerpoint/2010/main" val="3225744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1A094-248E-20DA-5FEB-9ABD0813E489}"/>
              </a:ext>
            </a:extLst>
          </p:cNvPr>
          <p:cNvSpPr>
            <a:spLocks noGrp="1"/>
          </p:cNvSpPr>
          <p:nvPr>
            <p:ph type="ctrTitle"/>
          </p:nvPr>
        </p:nvSpPr>
        <p:spPr/>
        <p:txBody>
          <a:bodyPr/>
          <a:lstStyle/>
          <a:p>
            <a:r>
              <a:rPr lang="en-GB" dirty="0"/>
              <a:t>Application and recruitment process</a:t>
            </a:r>
          </a:p>
        </p:txBody>
      </p:sp>
      <p:sp>
        <p:nvSpPr>
          <p:cNvPr id="3" name="Subtitle 2">
            <a:extLst>
              <a:ext uri="{FF2B5EF4-FFF2-40B4-BE49-F238E27FC236}">
                <a16:creationId xmlns:a16="http://schemas.microsoft.com/office/drawing/2014/main" id="{294C24E0-634E-0AE3-8E32-A26D205CDCFA}"/>
              </a:ext>
            </a:extLst>
          </p:cNvPr>
          <p:cNvSpPr>
            <a:spLocks noGrp="1"/>
          </p:cNvSpPr>
          <p:nvPr>
            <p:ph type="subTitle" idx="1"/>
          </p:nvPr>
        </p:nvSpPr>
        <p:spPr/>
        <p:txBody>
          <a:bodyPr/>
          <a:lstStyle/>
          <a:p>
            <a:r>
              <a:rPr lang="en-GB" dirty="0"/>
              <a:t>What to keep in mind</a:t>
            </a:r>
          </a:p>
        </p:txBody>
      </p:sp>
    </p:spTree>
    <p:extLst>
      <p:ext uri="{BB962C8B-B14F-4D97-AF65-F5344CB8AC3E}">
        <p14:creationId xmlns:p14="http://schemas.microsoft.com/office/powerpoint/2010/main" val="4267527960"/>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ea typeface="+mn-ea"/>
                <a:cs typeface="Calibri" panose="020F0502020204030204" pitchFamily="34" charset="0"/>
              </a:rPr>
              <a:t>Our ideal candidates (1/2)</a:t>
            </a:r>
            <a:endParaRPr lang="fr-FR" dirty="0">
              <a:ea typeface="+mn-ea"/>
              <a:cs typeface="Calibri" panose="020F0502020204030204" pitchFamily="34" charset="0"/>
            </a:endParaRPr>
          </a:p>
        </p:txBody>
      </p:sp>
      <p:sp>
        <p:nvSpPr>
          <p:cNvPr id="2" name="Content Placeholder 1"/>
          <p:cNvSpPr>
            <a:spLocks noGrp="1"/>
          </p:cNvSpPr>
          <p:nvPr>
            <p:ph sz="half" idx="1"/>
          </p:nvPr>
        </p:nvSpPr>
        <p:spPr>
          <a:xfrm>
            <a:off x="444909" y="844026"/>
            <a:ext cx="11486170" cy="5423437"/>
          </a:xfrm>
        </p:spPr>
        <p:txBody>
          <a:bodyPr>
            <a:noAutofit/>
          </a:bodyPr>
          <a:lstStyle/>
          <a:p>
            <a:pPr marL="180975" lvl="1" indent="-180975">
              <a:spcBef>
                <a:spcPts val="1200"/>
              </a:spcBef>
              <a:buClr>
                <a:schemeClr val="tx1"/>
              </a:buClr>
              <a:buFont typeface="Wingdings" panose="05000000000000000000" pitchFamily="2" charset="2"/>
              <a:buChar char="ü"/>
              <a:tabLst>
                <a:tab pos="177800" algn="l"/>
              </a:tabLst>
            </a:pPr>
            <a:r>
              <a:rPr lang="en-GB" b="1" dirty="0"/>
              <a:t>Education</a:t>
            </a:r>
            <a:r>
              <a:rPr lang="en-GB" dirty="0"/>
              <a:t>: bachelor / master’s degree in pharmacy, chemistry, or similar</a:t>
            </a:r>
          </a:p>
          <a:p>
            <a:pPr marL="0" lvl="1" indent="0">
              <a:spcBef>
                <a:spcPts val="1200"/>
              </a:spcBef>
              <a:buClr>
                <a:schemeClr val="tx1"/>
              </a:buClr>
              <a:buNone/>
              <a:tabLst>
                <a:tab pos="177800" algn="l"/>
              </a:tabLst>
            </a:pPr>
            <a:endParaRPr lang="en-GB" sz="1000" dirty="0"/>
          </a:p>
          <a:p>
            <a:pPr marL="180975" lvl="1" indent="-180975">
              <a:spcBef>
                <a:spcPts val="1200"/>
              </a:spcBef>
              <a:buClr>
                <a:schemeClr val="tx1"/>
              </a:buClr>
              <a:buFont typeface="Wingdings" panose="05000000000000000000" pitchFamily="2" charset="2"/>
              <a:buChar char="ü"/>
              <a:tabLst>
                <a:tab pos="177800" algn="l"/>
              </a:tabLst>
            </a:pPr>
            <a:r>
              <a:rPr lang="en-GB" b="1" dirty="0"/>
              <a:t>Experience:</a:t>
            </a:r>
          </a:p>
          <a:p>
            <a:pPr marL="608012" lvl="1" indent="-342900">
              <a:spcBef>
                <a:spcPts val="1200"/>
              </a:spcBef>
              <a:buClr>
                <a:schemeClr val="tx1"/>
              </a:buClr>
              <a:tabLst>
                <a:tab pos="361950" algn="l"/>
              </a:tabLst>
            </a:pPr>
            <a:r>
              <a:rPr lang="en-GB" dirty="0"/>
              <a:t>quality control of substances for pharmaceutical use and/or medicinal products</a:t>
            </a:r>
          </a:p>
          <a:p>
            <a:pPr marL="608012" lvl="1" indent="-342900">
              <a:spcBef>
                <a:spcPts val="1200"/>
              </a:spcBef>
              <a:buClr>
                <a:schemeClr val="tx1"/>
              </a:buClr>
              <a:tabLst>
                <a:tab pos="361950" algn="l"/>
              </a:tabLst>
            </a:pPr>
            <a:r>
              <a:rPr lang="en-GB" dirty="0"/>
              <a:t>developing/verifying methods of analysis for substances</a:t>
            </a:r>
          </a:p>
          <a:p>
            <a:pPr marL="608012" lvl="1" indent="-342900">
              <a:spcBef>
                <a:spcPts val="1200"/>
              </a:spcBef>
              <a:buClr>
                <a:schemeClr val="tx1"/>
              </a:buClr>
              <a:tabLst>
                <a:tab pos="361950" algn="l"/>
              </a:tabLst>
            </a:pPr>
            <a:r>
              <a:rPr lang="en-GB" dirty="0"/>
              <a:t>preparing/evaluating Module 3 of the Common Technical Document (CTD)</a:t>
            </a:r>
          </a:p>
          <a:p>
            <a:pPr marL="265112" lvl="1" indent="0">
              <a:spcBef>
                <a:spcPts val="1200"/>
              </a:spcBef>
              <a:buClr>
                <a:schemeClr val="tx1"/>
              </a:buClr>
              <a:buNone/>
              <a:tabLst>
                <a:tab pos="361950" algn="l"/>
              </a:tabLst>
            </a:pPr>
            <a:endParaRPr lang="en-GB" sz="1000" dirty="0"/>
          </a:p>
          <a:p>
            <a:pPr marL="180975" lvl="1" indent="-180975">
              <a:spcBef>
                <a:spcPts val="1200"/>
              </a:spcBef>
              <a:buClr>
                <a:schemeClr val="tx1"/>
              </a:buClr>
              <a:buFont typeface="Wingdings" panose="05000000000000000000" pitchFamily="2" charset="2"/>
              <a:buChar char="ü"/>
              <a:tabLst>
                <a:tab pos="177800" algn="l"/>
              </a:tabLst>
            </a:pPr>
            <a:r>
              <a:rPr lang="en-GB" b="1" dirty="0"/>
              <a:t>Previous employers</a:t>
            </a:r>
          </a:p>
          <a:p>
            <a:pPr marL="608012" lvl="1" indent="-342900">
              <a:spcBef>
                <a:spcPts val="1200"/>
              </a:spcBef>
              <a:buClr>
                <a:schemeClr val="tx1"/>
              </a:buClr>
              <a:tabLst>
                <a:tab pos="361950" algn="l"/>
              </a:tabLst>
            </a:pPr>
            <a:r>
              <a:rPr lang="en-GB" dirty="0"/>
              <a:t>licensing authorities or an official medicines control laboratory</a:t>
            </a:r>
          </a:p>
          <a:p>
            <a:pPr marL="608012" lvl="1" indent="-342900">
              <a:spcBef>
                <a:spcPts val="1200"/>
              </a:spcBef>
              <a:buClr>
                <a:schemeClr val="tx1"/>
              </a:buClr>
              <a:tabLst>
                <a:tab pos="361950" algn="l"/>
              </a:tabLst>
            </a:pPr>
            <a:r>
              <a:rPr lang="en-GB" dirty="0"/>
              <a:t>pharmaceutical or other relevant industries</a:t>
            </a:r>
          </a:p>
          <a:p>
            <a:pPr marL="608012" lvl="1" indent="-342900">
              <a:spcBef>
                <a:spcPts val="1200"/>
              </a:spcBef>
              <a:buClr>
                <a:schemeClr val="tx1"/>
              </a:buClr>
              <a:tabLst>
                <a:tab pos="361950" algn="l"/>
              </a:tabLst>
            </a:pPr>
            <a:r>
              <a:rPr lang="en-GB" dirty="0"/>
              <a:t>University, e.g. during PhD studies, or</a:t>
            </a:r>
          </a:p>
          <a:p>
            <a:pPr marL="608012" lvl="1" indent="-342900">
              <a:spcBef>
                <a:spcPts val="1200"/>
              </a:spcBef>
              <a:buClr>
                <a:schemeClr val="tx1"/>
              </a:buClr>
              <a:tabLst>
                <a:tab pos="361950" algn="l"/>
              </a:tabLst>
            </a:pPr>
            <a:r>
              <a:rPr lang="en-GB" dirty="0"/>
              <a:t>a national or international institution</a:t>
            </a:r>
          </a:p>
        </p:txBody>
      </p:sp>
    </p:spTree>
    <p:extLst>
      <p:ext uri="{BB962C8B-B14F-4D97-AF65-F5344CB8AC3E}">
        <p14:creationId xmlns:p14="http://schemas.microsoft.com/office/powerpoint/2010/main" val="647471474"/>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ea typeface="+mn-ea"/>
                <a:cs typeface="Calibri" panose="020F0502020204030204" pitchFamily="34" charset="0"/>
              </a:rPr>
              <a:t>Our ideal candidates (2/2)</a:t>
            </a:r>
            <a:endParaRPr lang="fr-FR" dirty="0">
              <a:ea typeface="+mn-ea"/>
              <a:cs typeface="Calibri" panose="020F0502020204030204" pitchFamily="34" charset="0"/>
            </a:endParaRPr>
          </a:p>
        </p:txBody>
      </p:sp>
      <p:sp>
        <p:nvSpPr>
          <p:cNvPr id="4" name="Content Placeholder 1">
            <a:extLst>
              <a:ext uri="{FF2B5EF4-FFF2-40B4-BE49-F238E27FC236}">
                <a16:creationId xmlns:a16="http://schemas.microsoft.com/office/drawing/2014/main" id="{664DE632-0441-85B3-2E52-757AD2C1EA77}"/>
              </a:ext>
            </a:extLst>
          </p:cNvPr>
          <p:cNvSpPr txBox="1">
            <a:spLocks/>
          </p:cNvSpPr>
          <p:nvPr/>
        </p:nvSpPr>
        <p:spPr>
          <a:xfrm>
            <a:off x="277145" y="931818"/>
            <a:ext cx="11653934" cy="45894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lvl="1" indent="-180975">
              <a:spcBef>
                <a:spcPts val="1200"/>
              </a:spcBef>
              <a:buClr>
                <a:schemeClr val="tx1"/>
              </a:buClr>
              <a:buFont typeface="Wingdings" panose="05000000000000000000" pitchFamily="2" charset="2"/>
              <a:buChar char="ü"/>
              <a:tabLst>
                <a:tab pos="177800" algn="l"/>
              </a:tabLst>
            </a:pPr>
            <a:r>
              <a:rPr lang="en-GB" b="1" dirty="0"/>
              <a:t>Your other skills :</a:t>
            </a:r>
          </a:p>
          <a:p>
            <a:pPr marL="608012" lvl="1" indent="-342900">
              <a:spcBef>
                <a:spcPts val="1200"/>
              </a:spcBef>
              <a:buClr>
                <a:schemeClr val="tx1"/>
              </a:buClr>
              <a:tabLst>
                <a:tab pos="361950" algn="l"/>
              </a:tabLst>
            </a:pPr>
            <a:r>
              <a:rPr lang="en-GB" dirty="0"/>
              <a:t>analytical mindset but also a good problem solver, who evaluates issues and challenges and then proposes and implements solutions</a:t>
            </a:r>
          </a:p>
          <a:p>
            <a:pPr marL="608012" lvl="1" indent="-342900">
              <a:spcBef>
                <a:spcPts val="1200"/>
              </a:spcBef>
              <a:buClr>
                <a:schemeClr val="tx1"/>
              </a:buClr>
              <a:tabLst>
                <a:tab pos="361950" algn="l"/>
              </a:tabLst>
            </a:pPr>
            <a:r>
              <a:rPr lang="en-GB" dirty="0"/>
              <a:t>excellent planner: able to co-ordinate several projects simultaneously to meet deadlines</a:t>
            </a:r>
          </a:p>
          <a:p>
            <a:pPr marL="608012" lvl="1" indent="-342900">
              <a:spcBef>
                <a:spcPts val="1200"/>
              </a:spcBef>
              <a:buClr>
                <a:schemeClr val="tx1"/>
              </a:buClr>
              <a:tabLst>
                <a:tab pos="361950" algn="l"/>
              </a:tabLst>
            </a:pPr>
            <a:r>
              <a:rPr lang="en-GB" dirty="0"/>
              <a:t>continuous improvement mentality: evaluates and adapts current methods and procedures to get better results</a:t>
            </a:r>
          </a:p>
          <a:p>
            <a:pPr marL="608012" lvl="1" indent="-342900">
              <a:spcBef>
                <a:spcPts val="1200"/>
              </a:spcBef>
              <a:buClr>
                <a:schemeClr val="tx1"/>
              </a:buClr>
              <a:tabLst>
                <a:tab pos="361950" algn="l"/>
              </a:tabLst>
            </a:pPr>
            <a:r>
              <a:rPr lang="en-GB" dirty="0"/>
              <a:t>effective communicator: clear and logical in both written and oral communication with a very good level of English and the ability to learn French</a:t>
            </a:r>
          </a:p>
          <a:p>
            <a:pPr marL="608012" lvl="1" indent="-342900">
              <a:spcBef>
                <a:spcPts val="1200"/>
              </a:spcBef>
              <a:buClr>
                <a:schemeClr val="tx1"/>
              </a:buClr>
              <a:tabLst>
                <a:tab pos="361950" algn="l"/>
              </a:tabLst>
            </a:pPr>
            <a:r>
              <a:rPr lang="en-GB" dirty="0"/>
              <a:t>team player: builds and sustains positive working relationships with others to ensure the work gets done</a:t>
            </a:r>
          </a:p>
          <a:p>
            <a:pPr marL="608012" lvl="1" indent="-342900">
              <a:spcBef>
                <a:spcPts val="1200"/>
              </a:spcBef>
              <a:buClr>
                <a:schemeClr val="tx1"/>
              </a:buClr>
              <a:tabLst>
                <a:tab pos="361950" algn="l"/>
              </a:tabLst>
            </a:pPr>
            <a:r>
              <a:rPr lang="en-GB" dirty="0"/>
              <a:t>great networker: develops and maintains networks of contacts in and beyond the EDQM</a:t>
            </a:r>
          </a:p>
        </p:txBody>
      </p:sp>
    </p:spTree>
    <p:extLst>
      <p:ext uri="{BB962C8B-B14F-4D97-AF65-F5344CB8AC3E}">
        <p14:creationId xmlns:p14="http://schemas.microsoft.com/office/powerpoint/2010/main" val="1160211194"/>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Application form and shortlisting</a:t>
            </a:r>
            <a:endParaRPr lang="fr-FR" dirty="0"/>
          </a:p>
        </p:txBody>
      </p:sp>
      <p:sp>
        <p:nvSpPr>
          <p:cNvPr id="2" name="Content Placeholder 1"/>
          <p:cNvSpPr>
            <a:spLocks noGrp="1"/>
          </p:cNvSpPr>
          <p:nvPr>
            <p:ph idx="1"/>
          </p:nvPr>
        </p:nvSpPr>
        <p:spPr>
          <a:xfrm>
            <a:off x="277143" y="1323703"/>
            <a:ext cx="11653935" cy="4853260"/>
          </a:xfrm>
        </p:spPr>
        <p:txBody>
          <a:bodyPr>
            <a:normAutofit/>
          </a:bodyPr>
          <a:lstStyle/>
          <a:p>
            <a:pPr marL="177800" indent="-177800">
              <a:buFont typeface="Arial" panose="020B0604020202020204" pitchFamily="34" charset="0"/>
              <a:buChar char="•"/>
              <a:tabLst>
                <a:tab pos="177800" algn="l"/>
              </a:tabLst>
            </a:pPr>
            <a:r>
              <a:rPr lang="en-GB" sz="2400" dirty="0"/>
              <a:t>check “</a:t>
            </a:r>
            <a:r>
              <a:rPr lang="fr-FR" sz="2400" b="1" dirty="0" err="1"/>
              <a:t>Your</a:t>
            </a:r>
            <a:r>
              <a:rPr lang="fr-FR" sz="2400" b="1" dirty="0"/>
              <a:t> </a:t>
            </a:r>
            <a:r>
              <a:rPr lang="fr-FR" sz="2400" b="1" dirty="0" err="1"/>
              <a:t>role</a:t>
            </a:r>
            <a:r>
              <a:rPr lang="en-GB" sz="2400" dirty="0"/>
              <a:t>”</a:t>
            </a:r>
            <a:r>
              <a:rPr lang="fr-FR" sz="2400" dirty="0"/>
              <a:t>, </a:t>
            </a:r>
            <a:r>
              <a:rPr lang="en-GB" sz="2400" dirty="0"/>
              <a:t>“</a:t>
            </a:r>
            <a:r>
              <a:rPr lang="en-GB" sz="2400" b="1" dirty="0"/>
              <a:t>What we are looking for</a:t>
            </a:r>
            <a:r>
              <a:rPr lang="en-GB" sz="2400" dirty="0"/>
              <a:t>” in the advert</a:t>
            </a:r>
          </a:p>
          <a:p>
            <a:pPr marL="0" indent="0">
              <a:buNone/>
              <a:tabLst>
                <a:tab pos="177800" algn="l"/>
              </a:tabLst>
            </a:pPr>
            <a:endParaRPr lang="en-GB" sz="1000" dirty="0"/>
          </a:p>
          <a:p>
            <a:pPr marL="177800" indent="-177800">
              <a:buFont typeface="Arial" panose="020B0604020202020204" pitchFamily="34" charset="0"/>
              <a:buChar char="•"/>
              <a:tabLst>
                <a:tab pos="177800" algn="l"/>
              </a:tabLst>
            </a:pPr>
            <a:r>
              <a:rPr lang="en-GB" sz="2400" dirty="0"/>
              <a:t>check the “</a:t>
            </a:r>
            <a:r>
              <a:rPr lang="en-GB" sz="2400" b="1" dirty="0"/>
              <a:t>you must</a:t>
            </a:r>
            <a:r>
              <a:rPr lang="en-GB" sz="2400" dirty="0"/>
              <a:t>” part of the advert and clearly explain in your application:</a:t>
            </a:r>
          </a:p>
          <a:p>
            <a:pPr marL="971550" lvl="1" indent="-285750">
              <a:buFont typeface="Courier New" panose="02070309020205020404" pitchFamily="49" charset="0"/>
              <a:buChar char="o"/>
              <a:tabLst>
                <a:tab pos="177800" algn="l"/>
              </a:tabLst>
            </a:pPr>
            <a:r>
              <a:rPr lang="en-GB" sz="2000" dirty="0"/>
              <a:t>your qualifications and how they match what we are looking for</a:t>
            </a:r>
          </a:p>
          <a:p>
            <a:pPr marL="971550" lvl="1" indent="-285750">
              <a:buFont typeface="Courier New" panose="02070309020205020404" pitchFamily="49" charset="0"/>
              <a:buChar char="o"/>
              <a:tabLst>
                <a:tab pos="177800" algn="l"/>
              </a:tabLst>
            </a:pPr>
            <a:r>
              <a:rPr lang="en-GB" sz="2000" dirty="0"/>
              <a:t>how your experience corresponds to what we need</a:t>
            </a:r>
          </a:p>
          <a:p>
            <a:pPr marL="971550" lvl="1" indent="-285750">
              <a:buFont typeface="Courier New" panose="02070309020205020404" pitchFamily="49" charset="0"/>
              <a:buChar char="o"/>
              <a:tabLst>
                <a:tab pos="177800" algn="l"/>
              </a:tabLst>
            </a:pPr>
            <a:r>
              <a:rPr lang="en-GB" sz="2000" dirty="0"/>
              <a:t>your language skills</a:t>
            </a:r>
          </a:p>
          <a:p>
            <a:pPr marL="971550" lvl="1" indent="-285750">
              <a:buFont typeface="Courier New" panose="02070309020205020404" pitchFamily="49" charset="0"/>
              <a:buChar char="o"/>
              <a:tabLst>
                <a:tab pos="177800" algn="l"/>
              </a:tabLst>
            </a:pPr>
            <a:r>
              <a:rPr lang="en-GB" sz="2000" dirty="0"/>
              <a:t>relevant training and publications – only list relevant ones</a:t>
            </a:r>
          </a:p>
          <a:p>
            <a:pPr marL="971550" lvl="1" indent="-285750">
              <a:buFont typeface="Courier New" panose="02070309020205020404" pitchFamily="49" charset="0"/>
              <a:buChar char="o"/>
              <a:tabLst>
                <a:tab pos="177800" algn="l"/>
              </a:tabLst>
            </a:pPr>
            <a:r>
              <a:rPr lang="en-GB" sz="2000" dirty="0"/>
              <a:t>that you know who you are applying to, i.e. not the EU!!!</a:t>
            </a:r>
          </a:p>
          <a:p>
            <a:pPr lvl="1" indent="0">
              <a:buNone/>
              <a:tabLst>
                <a:tab pos="177800" algn="l"/>
              </a:tabLst>
            </a:pPr>
            <a:endParaRPr lang="en-GB" sz="1000" dirty="0"/>
          </a:p>
          <a:p>
            <a:pPr marL="177800" indent="-177800">
              <a:buFont typeface="Arial" panose="020B0604020202020204" pitchFamily="34" charset="0"/>
              <a:buChar char="•"/>
              <a:tabLst>
                <a:tab pos="177800" algn="l"/>
              </a:tabLst>
            </a:pPr>
            <a:r>
              <a:rPr lang="en-GB" sz="2400" dirty="0"/>
              <a:t>we may use the “may be an asset” to refine numbers invited for tests</a:t>
            </a:r>
          </a:p>
          <a:p>
            <a:pPr marL="0" indent="0">
              <a:buNone/>
              <a:tabLst>
                <a:tab pos="177800" algn="l"/>
              </a:tabLst>
            </a:pPr>
            <a:endParaRPr lang="en-GB" sz="1000" dirty="0"/>
          </a:p>
          <a:p>
            <a:pPr marL="0" indent="0" algn="r">
              <a:buNone/>
              <a:tabLst>
                <a:tab pos="177800" algn="l"/>
              </a:tabLst>
            </a:pPr>
            <a:r>
              <a:rPr lang="en-GB" sz="2400" dirty="0"/>
              <a:t>Shortlisted → testing</a:t>
            </a:r>
          </a:p>
          <a:p>
            <a:endParaRPr lang="fr-FR" dirty="0"/>
          </a:p>
        </p:txBody>
      </p:sp>
    </p:spTree>
    <p:extLst>
      <p:ext uri="{BB962C8B-B14F-4D97-AF65-F5344CB8AC3E}">
        <p14:creationId xmlns:p14="http://schemas.microsoft.com/office/powerpoint/2010/main" val="2316605635"/>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68954-7F3E-E5C4-73B3-0B86CE4F7C6F}"/>
              </a:ext>
            </a:extLst>
          </p:cNvPr>
          <p:cNvSpPr>
            <a:spLocks noGrp="1"/>
          </p:cNvSpPr>
          <p:nvPr>
            <p:ph type="title"/>
          </p:nvPr>
        </p:nvSpPr>
        <p:spPr/>
        <p:txBody>
          <a:bodyPr/>
          <a:lstStyle/>
          <a:p>
            <a:r>
              <a:rPr lang="en-GB" dirty="0"/>
              <a:t>Agenda</a:t>
            </a:r>
          </a:p>
        </p:txBody>
      </p:sp>
      <p:sp>
        <p:nvSpPr>
          <p:cNvPr id="3" name="Content Placeholder 2">
            <a:extLst>
              <a:ext uri="{FF2B5EF4-FFF2-40B4-BE49-F238E27FC236}">
                <a16:creationId xmlns:a16="http://schemas.microsoft.com/office/drawing/2014/main" id="{DD8C80EF-11D4-9646-F0E3-2B2360301EAF}"/>
              </a:ext>
            </a:extLst>
          </p:cNvPr>
          <p:cNvSpPr>
            <a:spLocks noGrp="1"/>
          </p:cNvSpPr>
          <p:nvPr>
            <p:ph idx="1"/>
          </p:nvPr>
        </p:nvSpPr>
        <p:spPr>
          <a:xfrm>
            <a:off x="277145" y="1306355"/>
            <a:ext cx="6981127" cy="4245289"/>
          </a:xfrm>
        </p:spPr>
        <p:txBody>
          <a:bodyPr>
            <a:normAutofit/>
          </a:bodyPr>
          <a:lstStyle/>
          <a:p>
            <a:pPr marL="514350" indent="-514350" algn="just">
              <a:buFont typeface="+mj-lt"/>
              <a:buAutoNum type="arabicPeriod"/>
            </a:pPr>
            <a:r>
              <a:rPr lang="en-GB" dirty="0"/>
              <a:t>Protecting public health: the </a:t>
            </a:r>
            <a:r>
              <a:rPr lang="en-GB" sz="2800" dirty="0">
                <a:latin typeface="+mj-lt"/>
                <a:ea typeface="+mj-ea"/>
                <a:cs typeface="+mj-cs"/>
              </a:rPr>
              <a:t>Council of Europe and its </a:t>
            </a:r>
            <a:r>
              <a:rPr lang="en-GB" sz="2800" dirty="0"/>
              <a:t>European Directorate for the Quality of Medicines &amp; HealthCare (EDQM)</a:t>
            </a:r>
          </a:p>
          <a:p>
            <a:pPr marL="0" indent="0" algn="just">
              <a:buNone/>
            </a:pPr>
            <a:endParaRPr lang="en-GB" sz="2800" dirty="0"/>
          </a:p>
          <a:p>
            <a:pPr marL="514350" indent="-514350" algn="just">
              <a:buFont typeface="+mj-lt"/>
              <a:buAutoNum type="arabicPeriod" startAt="2"/>
            </a:pPr>
            <a:r>
              <a:rPr lang="en-GB" dirty="0"/>
              <a:t>The role of scientific programme managers in three EDQM departments</a:t>
            </a:r>
          </a:p>
          <a:p>
            <a:pPr marL="0" indent="0" algn="just">
              <a:buNone/>
            </a:pPr>
            <a:endParaRPr lang="en-GB" dirty="0"/>
          </a:p>
          <a:p>
            <a:pPr marL="514350" indent="-514350" algn="just">
              <a:buFont typeface="+mj-lt"/>
              <a:buAutoNum type="arabicPeriod" startAt="3"/>
            </a:pPr>
            <a:r>
              <a:rPr lang="en-GB" dirty="0"/>
              <a:t>Application and recruitment process</a:t>
            </a:r>
          </a:p>
          <a:p>
            <a:pPr marL="514350" indent="-514350" algn="just">
              <a:buFont typeface="+mj-lt"/>
              <a:buAutoNum type="arabicPeriod" startAt="3"/>
            </a:pPr>
            <a:endParaRPr lang="en-GB" sz="2800" dirty="0"/>
          </a:p>
          <a:p>
            <a:pPr marL="514350" indent="-514350" algn="just">
              <a:buFont typeface="+mj-lt"/>
              <a:buAutoNum type="arabicPeriod" startAt="3"/>
            </a:pPr>
            <a:endParaRPr lang="en-GB" dirty="0"/>
          </a:p>
          <a:p>
            <a:pPr marL="514350" indent="-514350" algn="just">
              <a:buFont typeface="+mj-lt"/>
              <a:buAutoNum type="arabicPeriod" startAt="3"/>
            </a:pPr>
            <a:endParaRPr lang="en-GB" dirty="0"/>
          </a:p>
        </p:txBody>
      </p:sp>
      <p:pic>
        <p:nvPicPr>
          <p:cNvPr id="6" name="Picture 5">
            <a:extLst>
              <a:ext uri="{FF2B5EF4-FFF2-40B4-BE49-F238E27FC236}">
                <a16:creationId xmlns:a16="http://schemas.microsoft.com/office/drawing/2014/main" id="{921299F1-2C5A-0A7E-BBC1-1F2804AB72D1}"/>
              </a:ext>
            </a:extLst>
          </p:cNvPr>
          <p:cNvPicPr>
            <a:picLocks noChangeAspect="1"/>
          </p:cNvPicPr>
          <p:nvPr/>
        </p:nvPicPr>
        <p:blipFill>
          <a:blip r:embed="rId3"/>
          <a:stretch>
            <a:fillRect/>
          </a:stretch>
        </p:blipFill>
        <p:spPr>
          <a:xfrm>
            <a:off x="8024558" y="918823"/>
            <a:ext cx="3995992" cy="5310601"/>
          </a:xfrm>
          <a:prstGeom prst="rect">
            <a:avLst/>
          </a:prstGeom>
        </p:spPr>
      </p:pic>
    </p:spTree>
    <p:extLst>
      <p:ext uri="{BB962C8B-B14F-4D97-AF65-F5344CB8AC3E}">
        <p14:creationId xmlns:p14="http://schemas.microsoft.com/office/powerpoint/2010/main" val="3052132556"/>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Tests</a:t>
            </a:r>
            <a:endParaRPr lang="fr-FR" dirty="0"/>
          </a:p>
        </p:txBody>
      </p:sp>
      <p:sp>
        <p:nvSpPr>
          <p:cNvPr id="2" name="Content Placeholder 1"/>
          <p:cNvSpPr>
            <a:spLocks noGrp="1"/>
          </p:cNvSpPr>
          <p:nvPr>
            <p:ph idx="1"/>
          </p:nvPr>
        </p:nvSpPr>
        <p:spPr>
          <a:xfrm>
            <a:off x="277143" y="1086416"/>
            <a:ext cx="11653935" cy="5090547"/>
          </a:xfrm>
        </p:spPr>
        <p:txBody>
          <a:bodyPr>
            <a:noAutofit/>
          </a:bodyPr>
          <a:lstStyle/>
          <a:p>
            <a:pPr marL="608012" lvl="1" indent="-342900">
              <a:spcBef>
                <a:spcPts val="1200"/>
              </a:spcBef>
              <a:buClr>
                <a:schemeClr val="tx1"/>
              </a:buClr>
              <a:tabLst>
                <a:tab pos="361950" algn="l"/>
              </a:tabLst>
            </a:pPr>
            <a:r>
              <a:rPr lang="en-GB" dirty="0"/>
              <a:t>compulsory</a:t>
            </a:r>
            <a:endParaRPr lang="en-GB" sz="1000" dirty="0"/>
          </a:p>
          <a:p>
            <a:pPr marL="608012" lvl="1" indent="-342900">
              <a:spcBef>
                <a:spcPts val="1200"/>
              </a:spcBef>
              <a:buClr>
                <a:schemeClr val="tx1"/>
              </a:buClr>
              <a:tabLst>
                <a:tab pos="361950" algn="l"/>
              </a:tabLst>
            </a:pPr>
            <a:r>
              <a:rPr lang="en-GB" dirty="0"/>
              <a:t>relevant to the job</a:t>
            </a:r>
          </a:p>
          <a:p>
            <a:pPr marL="1143000" lvl="1" indent="-457200">
              <a:buFont typeface="Courier New" panose="02070309020205020404" pitchFamily="49" charset="0"/>
              <a:buChar char="o"/>
            </a:pPr>
            <a:r>
              <a:rPr lang="en-GB" sz="2000" dirty="0"/>
              <a:t>may include other elements such as project/people management/client service</a:t>
            </a:r>
          </a:p>
          <a:p>
            <a:pPr marL="1143000" lvl="1" indent="-457200">
              <a:buFont typeface="Courier New" panose="02070309020205020404" pitchFamily="49" charset="0"/>
              <a:buChar char="o"/>
            </a:pPr>
            <a:r>
              <a:rPr lang="en-GB" sz="2000" dirty="0"/>
              <a:t>written</a:t>
            </a:r>
          </a:p>
          <a:p>
            <a:pPr marL="1143000" lvl="1" indent="-457200">
              <a:buFont typeface="Courier New" panose="02070309020205020404" pitchFamily="49" charset="0"/>
              <a:buChar char="o"/>
            </a:pPr>
            <a:r>
              <a:rPr lang="en-GB" sz="2000" dirty="0"/>
              <a:t>online</a:t>
            </a:r>
          </a:p>
          <a:p>
            <a:pPr marL="1143000" lvl="1" indent="-457200">
              <a:buFont typeface="Courier New" panose="02070309020205020404" pitchFamily="49" charset="0"/>
              <a:buChar char="o"/>
            </a:pPr>
            <a:r>
              <a:rPr lang="en-GB" sz="2000" dirty="0"/>
              <a:t>in English (for scientific jobs) </a:t>
            </a:r>
          </a:p>
          <a:p>
            <a:pPr lvl="1" indent="0">
              <a:buNone/>
            </a:pPr>
            <a:endParaRPr lang="en-GB" sz="1000" dirty="0"/>
          </a:p>
          <a:p>
            <a:pPr marL="608012" lvl="1" indent="-342900">
              <a:spcBef>
                <a:spcPts val="1200"/>
              </a:spcBef>
              <a:buClr>
                <a:schemeClr val="tx1"/>
              </a:buClr>
              <a:tabLst>
                <a:tab pos="361950" algn="l"/>
              </a:tabLst>
            </a:pPr>
            <a:r>
              <a:rPr lang="en-GB" dirty="0"/>
              <a:t>papers will show the weighting of parts of the test</a:t>
            </a:r>
          </a:p>
          <a:p>
            <a:pPr marL="608012" lvl="1" indent="-342900">
              <a:spcBef>
                <a:spcPts val="1200"/>
              </a:spcBef>
              <a:buClr>
                <a:schemeClr val="tx1"/>
              </a:buClr>
              <a:tabLst>
                <a:tab pos="361950" algn="l"/>
              </a:tabLst>
            </a:pPr>
            <a:r>
              <a:rPr lang="en-GB" dirty="0"/>
              <a:t>pass mark is usually 50%</a:t>
            </a:r>
          </a:p>
          <a:p>
            <a:pPr marL="265112" lvl="1" indent="0" algn="r">
              <a:spcBef>
                <a:spcPts val="1200"/>
              </a:spcBef>
              <a:buClr>
                <a:schemeClr val="tx1"/>
              </a:buClr>
              <a:buNone/>
              <a:tabLst>
                <a:tab pos="361950" algn="l"/>
              </a:tabLst>
            </a:pPr>
            <a:r>
              <a:rPr lang="en-GB" dirty="0"/>
              <a:t>passing the tests → pre-selection list</a:t>
            </a:r>
            <a:endParaRPr lang="fr-FR" dirty="0"/>
          </a:p>
        </p:txBody>
      </p:sp>
    </p:spTree>
    <p:extLst>
      <p:ext uri="{BB962C8B-B14F-4D97-AF65-F5344CB8AC3E}">
        <p14:creationId xmlns:p14="http://schemas.microsoft.com/office/powerpoint/2010/main" val="2145786716"/>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Pre-selection list and interview</a:t>
            </a:r>
            <a:endParaRPr lang="fr-FR" dirty="0"/>
          </a:p>
        </p:txBody>
      </p:sp>
      <p:sp>
        <p:nvSpPr>
          <p:cNvPr id="5" name="Content Placeholder 1"/>
          <p:cNvSpPr txBox="1">
            <a:spLocks/>
          </p:cNvSpPr>
          <p:nvPr/>
        </p:nvSpPr>
        <p:spPr>
          <a:xfrm>
            <a:off x="5643154" y="930582"/>
            <a:ext cx="6420721" cy="52463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Interview</a:t>
            </a:r>
          </a:p>
          <a:p>
            <a:pPr marL="608012" lvl="1" indent="-342900">
              <a:lnSpc>
                <a:spcPct val="100000"/>
              </a:lnSpc>
              <a:spcBef>
                <a:spcPts val="1200"/>
              </a:spcBef>
              <a:buClr>
                <a:schemeClr val="tx1"/>
              </a:buClr>
              <a:tabLst>
                <a:tab pos="361950" algn="l"/>
              </a:tabLst>
            </a:pPr>
            <a:r>
              <a:rPr lang="en-GB" sz="2600" dirty="0"/>
              <a:t>recruiting teams screen the pre-selection list</a:t>
            </a:r>
          </a:p>
          <a:p>
            <a:pPr marL="608012" lvl="1" indent="-342900">
              <a:lnSpc>
                <a:spcPct val="100000"/>
              </a:lnSpc>
              <a:spcBef>
                <a:spcPts val="1200"/>
              </a:spcBef>
              <a:buClr>
                <a:schemeClr val="tx1"/>
              </a:buClr>
              <a:tabLst>
                <a:tab pos="361950" algn="l"/>
              </a:tabLst>
            </a:pPr>
            <a:r>
              <a:rPr lang="en-GB" sz="2600" dirty="0"/>
              <a:t>invite between 3-5 for each role</a:t>
            </a:r>
          </a:p>
          <a:p>
            <a:pPr marL="608012" lvl="1" indent="-342900">
              <a:lnSpc>
                <a:spcPct val="100000"/>
              </a:lnSpc>
              <a:spcBef>
                <a:spcPts val="1200"/>
              </a:spcBef>
              <a:buClr>
                <a:schemeClr val="tx1"/>
              </a:buClr>
              <a:tabLst>
                <a:tab pos="361950" algn="l"/>
              </a:tabLst>
            </a:pPr>
            <a:r>
              <a:rPr lang="en-GB" sz="2600" dirty="0"/>
              <a:t>onsite or via Teams</a:t>
            </a:r>
          </a:p>
          <a:p>
            <a:pPr marL="608012" lvl="1" indent="-342900">
              <a:lnSpc>
                <a:spcPct val="100000"/>
              </a:lnSpc>
              <a:spcBef>
                <a:spcPts val="1200"/>
              </a:spcBef>
              <a:buClr>
                <a:schemeClr val="tx1"/>
              </a:buClr>
              <a:tabLst>
                <a:tab pos="361950" algn="l"/>
              </a:tabLst>
            </a:pPr>
            <a:r>
              <a:rPr lang="en-GB" sz="2600" dirty="0"/>
              <a:t>potentially, a specific test prior to interview with oral presentation</a:t>
            </a:r>
          </a:p>
          <a:p>
            <a:pPr marL="608012" lvl="1" indent="-342900">
              <a:lnSpc>
                <a:spcPct val="100000"/>
              </a:lnSpc>
              <a:spcBef>
                <a:spcPts val="1200"/>
              </a:spcBef>
              <a:buClr>
                <a:schemeClr val="tx1"/>
              </a:buClr>
              <a:tabLst>
                <a:tab pos="361950" algn="l"/>
              </a:tabLst>
            </a:pPr>
            <a:r>
              <a:rPr lang="en-GB" sz="2600" dirty="0"/>
              <a:t>competency based interview – STARS</a:t>
            </a:r>
          </a:p>
          <a:p>
            <a:pPr marL="608012" lvl="1" indent="-342900">
              <a:lnSpc>
                <a:spcPct val="100000"/>
              </a:lnSpc>
              <a:spcBef>
                <a:spcPts val="1200"/>
              </a:spcBef>
              <a:buClr>
                <a:schemeClr val="tx1"/>
              </a:buClr>
              <a:tabLst>
                <a:tab pos="361950" algn="l"/>
              </a:tabLst>
            </a:pPr>
            <a:r>
              <a:rPr lang="en-GB" sz="2600" dirty="0"/>
              <a:t>language requirements tested</a:t>
            </a:r>
          </a:p>
        </p:txBody>
      </p:sp>
      <p:sp>
        <p:nvSpPr>
          <p:cNvPr id="9" name="Content Placeholder 1"/>
          <p:cNvSpPr txBox="1">
            <a:spLocks/>
          </p:cNvSpPr>
          <p:nvPr/>
        </p:nvSpPr>
        <p:spPr>
          <a:xfrm>
            <a:off x="277145" y="920638"/>
            <a:ext cx="4829876" cy="52463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600" b="1" dirty="0"/>
              <a:t>Pre-selection list</a:t>
            </a:r>
            <a:endParaRPr lang="en-GB" sz="2400" b="1" dirty="0"/>
          </a:p>
          <a:p>
            <a:pPr marL="608012" lvl="1" indent="-342900">
              <a:spcBef>
                <a:spcPts val="1200"/>
              </a:spcBef>
              <a:buClr>
                <a:schemeClr val="tx1"/>
              </a:buClr>
              <a:tabLst>
                <a:tab pos="361950" algn="l"/>
              </a:tabLst>
            </a:pPr>
            <a:r>
              <a:rPr lang="en-GB" sz="2600" dirty="0"/>
              <a:t>valid for up to 4 years</a:t>
            </a:r>
          </a:p>
          <a:p>
            <a:pPr marL="608012" lvl="1" indent="-342900">
              <a:spcBef>
                <a:spcPts val="1200"/>
              </a:spcBef>
              <a:buClr>
                <a:schemeClr val="tx1"/>
              </a:buClr>
              <a:tabLst>
                <a:tab pos="361950" algn="l"/>
              </a:tabLst>
            </a:pPr>
            <a:r>
              <a:rPr lang="en-GB" sz="2600" dirty="0"/>
              <a:t>can be used by all EDQM teams not just the ones you applied for</a:t>
            </a:r>
          </a:p>
          <a:p>
            <a:pPr marL="608012" lvl="1" indent="-342900">
              <a:spcBef>
                <a:spcPts val="1200"/>
              </a:spcBef>
              <a:buClr>
                <a:schemeClr val="tx1"/>
              </a:buClr>
              <a:tabLst>
                <a:tab pos="361950" algn="l"/>
              </a:tabLst>
            </a:pPr>
            <a:r>
              <a:rPr lang="en-GB" sz="2600" dirty="0"/>
              <a:t>you can refuse a job offer and remain on the list</a:t>
            </a:r>
          </a:p>
        </p:txBody>
      </p:sp>
    </p:spTree>
    <p:extLst>
      <p:ext uri="{BB962C8B-B14F-4D97-AF65-F5344CB8AC3E}">
        <p14:creationId xmlns:p14="http://schemas.microsoft.com/office/powerpoint/2010/main" val="2012055659"/>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Offer</a:t>
            </a:r>
            <a:endParaRPr lang="fr-FR" dirty="0"/>
          </a:p>
        </p:txBody>
      </p:sp>
      <p:sp>
        <p:nvSpPr>
          <p:cNvPr id="2" name="Content Placeholder 1"/>
          <p:cNvSpPr>
            <a:spLocks noGrp="1"/>
          </p:cNvSpPr>
          <p:nvPr>
            <p:ph idx="1"/>
          </p:nvPr>
        </p:nvSpPr>
        <p:spPr/>
        <p:txBody>
          <a:bodyPr>
            <a:normAutofit/>
          </a:bodyPr>
          <a:lstStyle/>
          <a:p>
            <a:pPr marL="608012" lvl="1" indent="-342900">
              <a:spcBef>
                <a:spcPts val="1200"/>
              </a:spcBef>
              <a:buClr>
                <a:schemeClr val="tx1"/>
              </a:buClr>
              <a:tabLst>
                <a:tab pos="361950" algn="l"/>
              </a:tabLst>
            </a:pPr>
            <a:r>
              <a:rPr lang="en-GB" dirty="0"/>
              <a:t>basic salary stated on vacancy notice - maybe slightly higher depending on experience</a:t>
            </a:r>
          </a:p>
          <a:p>
            <a:pPr marL="608012" lvl="1" indent="-342900">
              <a:spcBef>
                <a:spcPts val="1200"/>
              </a:spcBef>
              <a:buClr>
                <a:schemeClr val="tx1"/>
              </a:buClr>
              <a:tabLst>
                <a:tab pos="361950" algn="l"/>
              </a:tabLst>
            </a:pPr>
            <a:r>
              <a:rPr lang="en-GB" dirty="0"/>
              <a:t>fixed and equitable salary system - no negotiation of salary</a:t>
            </a:r>
          </a:p>
          <a:p>
            <a:pPr marL="608012" lvl="1" indent="-342900">
              <a:spcBef>
                <a:spcPts val="1200"/>
              </a:spcBef>
              <a:buClr>
                <a:schemeClr val="tx1"/>
              </a:buClr>
              <a:tabLst>
                <a:tab pos="361950" algn="l"/>
              </a:tabLst>
            </a:pPr>
            <a:r>
              <a:rPr lang="en-GB" dirty="0"/>
              <a:t>before formal offer can be made </a:t>
            </a:r>
          </a:p>
          <a:p>
            <a:pPr marL="1065212" lvl="2" indent="-342900">
              <a:spcBef>
                <a:spcPts val="1200"/>
              </a:spcBef>
              <a:buClr>
                <a:schemeClr val="tx1"/>
              </a:buClr>
              <a:tabLst>
                <a:tab pos="361950" algn="l"/>
              </a:tabLst>
            </a:pPr>
            <a:r>
              <a:rPr lang="en-GB" dirty="0"/>
              <a:t>allowances will depend on personal circumstances – form to be completed</a:t>
            </a:r>
          </a:p>
          <a:p>
            <a:pPr marL="1065212" lvl="2" indent="-342900">
              <a:spcBef>
                <a:spcPts val="1200"/>
              </a:spcBef>
              <a:buClr>
                <a:schemeClr val="tx1"/>
              </a:buClr>
              <a:tabLst>
                <a:tab pos="361950" algn="l"/>
              </a:tabLst>
            </a:pPr>
            <a:r>
              <a:rPr lang="en-GB" dirty="0"/>
              <a:t>copies of qualification – need a translation if not in English or French</a:t>
            </a:r>
          </a:p>
          <a:p>
            <a:pPr marL="1065212" lvl="2" indent="-342900">
              <a:spcBef>
                <a:spcPts val="1200"/>
              </a:spcBef>
              <a:buClr>
                <a:schemeClr val="tx1"/>
              </a:buClr>
              <a:tabLst>
                <a:tab pos="361950" algn="l"/>
              </a:tabLst>
            </a:pPr>
            <a:r>
              <a:rPr lang="en-GB" dirty="0"/>
              <a:t>the quicker you provide information the quicker we can be</a:t>
            </a:r>
          </a:p>
          <a:p>
            <a:pPr marL="608012" lvl="1" indent="-342900">
              <a:spcBef>
                <a:spcPts val="1200"/>
              </a:spcBef>
              <a:buClr>
                <a:schemeClr val="tx1"/>
              </a:buClr>
              <a:tabLst>
                <a:tab pos="361950" algn="l"/>
              </a:tabLst>
            </a:pPr>
            <a:r>
              <a:rPr lang="en-GB" dirty="0"/>
              <a:t>you have 10 days to accept the written offer</a:t>
            </a:r>
          </a:p>
          <a:p>
            <a:pPr marL="0" indent="0">
              <a:buNone/>
            </a:pPr>
            <a:endParaRPr lang="en-GB" sz="1000" dirty="0"/>
          </a:p>
        </p:txBody>
      </p:sp>
    </p:spTree>
    <p:extLst>
      <p:ext uri="{BB962C8B-B14F-4D97-AF65-F5344CB8AC3E}">
        <p14:creationId xmlns:p14="http://schemas.microsoft.com/office/powerpoint/2010/main" val="110658664"/>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Your contract</a:t>
            </a:r>
            <a:endParaRPr lang="fr-FR" dirty="0"/>
          </a:p>
        </p:txBody>
      </p:sp>
      <p:sp>
        <p:nvSpPr>
          <p:cNvPr id="2" name="Content Placeholder 1"/>
          <p:cNvSpPr>
            <a:spLocks noGrp="1"/>
          </p:cNvSpPr>
          <p:nvPr>
            <p:ph idx="1"/>
          </p:nvPr>
        </p:nvSpPr>
        <p:spPr>
          <a:xfrm>
            <a:off x="277143" y="1175657"/>
            <a:ext cx="11653935" cy="5001306"/>
          </a:xfrm>
        </p:spPr>
        <p:txBody>
          <a:bodyPr>
            <a:normAutofit/>
          </a:bodyPr>
          <a:lstStyle/>
          <a:p>
            <a:pPr marL="608012" lvl="1" indent="-342900">
              <a:spcBef>
                <a:spcPts val="1200"/>
              </a:spcBef>
              <a:spcAft>
                <a:spcPts val="1000"/>
              </a:spcAft>
              <a:buClr>
                <a:schemeClr val="tx1"/>
              </a:buClr>
              <a:tabLst>
                <a:tab pos="361950" algn="l"/>
              </a:tabLst>
            </a:pPr>
            <a:r>
              <a:rPr lang="en-GB" dirty="0"/>
              <a:t>first contract – max 1 year = probationary period</a:t>
            </a:r>
          </a:p>
          <a:p>
            <a:pPr marL="608012" lvl="1" indent="-342900">
              <a:spcBef>
                <a:spcPts val="1200"/>
              </a:spcBef>
              <a:spcAft>
                <a:spcPts val="1000"/>
              </a:spcAft>
              <a:buClr>
                <a:schemeClr val="tx1"/>
              </a:buClr>
              <a:tabLst>
                <a:tab pos="361950" algn="l"/>
              </a:tabLst>
            </a:pPr>
            <a:r>
              <a:rPr lang="en-GB" dirty="0"/>
              <a:t>renewable for further 3 years</a:t>
            </a:r>
          </a:p>
          <a:p>
            <a:pPr marL="608012" lvl="1" indent="-342900">
              <a:spcBef>
                <a:spcPts val="1200"/>
              </a:spcBef>
              <a:spcAft>
                <a:spcPts val="1000"/>
              </a:spcAft>
              <a:buClr>
                <a:schemeClr val="tx1"/>
              </a:buClr>
              <a:tabLst>
                <a:tab pos="361950" algn="l"/>
              </a:tabLst>
            </a:pPr>
            <a:r>
              <a:rPr lang="en-GB" dirty="0"/>
              <a:t>at 4 years, if:</a:t>
            </a:r>
          </a:p>
          <a:p>
            <a:pPr marL="1143000" lvl="1" indent="-457200">
              <a:lnSpc>
                <a:spcPct val="100000"/>
              </a:lnSpc>
              <a:spcBef>
                <a:spcPts val="0"/>
              </a:spcBef>
              <a:spcAft>
                <a:spcPts val="1000"/>
              </a:spcAft>
              <a:buFont typeface="Courier New" panose="02070309020205020404" pitchFamily="49" charset="0"/>
              <a:buChar char="o"/>
            </a:pPr>
            <a:r>
              <a:rPr lang="en-GB" dirty="0"/>
              <a:t>we have the funding, </a:t>
            </a:r>
          </a:p>
          <a:p>
            <a:pPr marL="1143000" lvl="1" indent="-457200">
              <a:lnSpc>
                <a:spcPct val="100000"/>
              </a:lnSpc>
              <a:spcBef>
                <a:spcPts val="0"/>
              </a:spcBef>
              <a:spcAft>
                <a:spcPts val="1000"/>
              </a:spcAft>
              <a:buFont typeface="Courier New" panose="02070309020205020404" pitchFamily="49" charset="0"/>
              <a:buChar char="o"/>
            </a:pPr>
            <a:r>
              <a:rPr lang="en-GB" dirty="0"/>
              <a:t>we need the role, and </a:t>
            </a:r>
          </a:p>
          <a:p>
            <a:pPr marL="1143000" lvl="1" indent="-457200">
              <a:lnSpc>
                <a:spcPct val="100000"/>
              </a:lnSpc>
              <a:spcBef>
                <a:spcPts val="0"/>
              </a:spcBef>
              <a:spcAft>
                <a:spcPts val="1000"/>
              </a:spcAft>
              <a:buFont typeface="Courier New" panose="02070309020205020404" pitchFamily="49" charset="0"/>
              <a:buChar char="o"/>
            </a:pPr>
            <a:r>
              <a:rPr lang="en-GB" dirty="0"/>
              <a:t>you have demonstrated the competencies needed </a:t>
            </a:r>
          </a:p>
          <a:p>
            <a:pPr lvl="1" indent="0" algn="r">
              <a:lnSpc>
                <a:spcPct val="100000"/>
              </a:lnSpc>
              <a:spcBef>
                <a:spcPts val="0"/>
              </a:spcBef>
              <a:spcAft>
                <a:spcPts val="1000"/>
              </a:spcAft>
              <a:buNone/>
            </a:pPr>
            <a:endParaRPr lang="en-GB" i="1" dirty="0"/>
          </a:p>
          <a:p>
            <a:pPr lvl="1" indent="0" algn="r">
              <a:lnSpc>
                <a:spcPct val="100000"/>
              </a:lnSpc>
              <a:spcBef>
                <a:spcPts val="0"/>
              </a:spcBef>
              <a:spcAft>
                <a:spcPts val="1000"/>
              </a:spcAft>
              <a:buNone/>
            </a:pPr>
            <a:r>
              <a:rPr lang="en-GB" i="1" dirty="0"/>
              <a:t>...we will offer you an open-ended contract</a:t>
            </a:r>
          </a:p>
        </p:txBody>
      </p:sp>
    </p:spTree>
    <p:extLst>
      <p:ext uri="{BB962C8B-B14F-4D97-AF65-F5344CB8AC3E}">
        <p14:creationId xmlns:p14="http://schemas.microsoft.com/office/powerpoint/2010/main" val="4256685436"/>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7F069-1D66-A967-46A9-30EEEEB981D8}"/>
              </a:ext>
            </a:extLst>
          </p:cNvPr>
          <p:cNvSpPr>
            <a:spLocks noGrp="1"/>
          </p:cNvSpPr>
          <p:nvPr>
            <p:ph type="title"/>
          </p:nvPr>
        </p:nvSpPr>
        <p:spPr/>
        <p:txBody>
          <a:bodyPr/>
          <a:lstStyle/>
          <a:p>
            <a:r>
              <a:rPr lang="en-GB" dirty="0">
                <a:ea typeface="+mn-ea"/>
                <a:cs typeface="Calibri" panose="020F0502020204030204" pitchFamily="34" charset="0"/>
              </a:rPr>
              <a:t>The recruitment process</a:t>
            </a:r>
            <a:endParaRPr lang="en-GB" dirty="0"/>
          </a:p>
        </p:txBody>
      </p:sp>
      <p:sp>
        <p:nvSpPr>
          <p:cNvPr id="6" name="TextBox 5">
            <a:extLst>
              <a:ext uri="{FF2B5EF4-FFF2-40B4-BE49-F238E27FC236}">
                <a16:creationId xmlns:a16="http://schemas.microsoft.com/office/drawing/2014/main" id="{98346896-7F16-6FA0-7E55-6D54290FB0B6}"/>
              </a:ext>
            </a:extLst>
          </p:cNvPr>
          <p:cNvSpPr txBox="1"/>
          <p:nvPr/>
        </p:nvSpPr>
        <p:spPr>
          <a:xfrm>
            <a:off x="33899" y="3728995"/>
            <a:ext cx="1506773" cy="892552"/>
          </a:xfrm>
          <a:prstGeom prst="rect">
            <a:avLst/>
          </a:prstGeom>
          <a:noFill/>
        </p:spPr>
        <p:txBody>
          <a:bodyPr wrap="square">
            <a:spAutoFit/>
          </a:bodyPr>
          <a:lstStyle/>
          <a:p>
            <a:pPr algn="ctr"/>
            <a:r>
              <a:rPr lang="en-GB" sz="1800" b="1" dirty="0"/>
              <a:t>Closing date</a:t>
            </a:r>
          </a:p>
          <a:p>
            <a:pPr algn="ctr"/>
            <a:r>
              <a:rPr lang="en-GB" sz="1600" b="1" dirty="0"/>
              <a:t>7 December</a:t>
            </a:r>
          </a:p>
        </p:txBody>
      </p:sp>
      <p:sp>
        <p:nvSpPr>
          <p:cNvPr id="7" name="Down Arrow 11">
            <a:extLst>
              <a:ext uri="{FF2B5EF4-FFF2-40B4-BE49-F238E27FC236}">
                <a16:creationId xmlns:a16="http://schemas.microsoft.com/office/drawing/2014/main" id="{68411FE1-FD5D-AA19-A0A4-DCD9FD636DBA}"/>
              </a:ext>
            </a:extLst>
          </p:cNvPr>
          <p:cNvSpPr/>
          <p:nvPr/>
        </p:nvSpPr>
        <p:spPr>
          <a:xfrm rot="16200000">
            <a:off x="5424007" y="-350114"/>
            <a:ext cx="1360212" cy="11653933"/>
          </a:xfrm>
          <a:prstGeom prst="downArrow">
            <a:avLst>
              <a:gd name="adj1" fmla="val 52817"/>
              <a:gd name="adj2" fmla="val 56338"/>
            </a:avLst>
          </a:prstGeom>
          <a:solidFill>
            <a:srgbClr val="0E3D8A"/>
          </a:solid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9" name="Picture 8" descr="A group of rectangular objects with white and blue squares&#10;&#10;Description automatically generated">
            <a:extLst>
              <a:ext uri="{FF2B5EF4-FFF2-40B4-BE49-F238E27FC236}">
                <a16:creationId xmlns:a16="http://schemas.microsoft.com/office/drawing/2014/main" id="{C16C05C2-145B-6F2B-55B1-89824F86358C}"/>
              </a:ext>
            </a:extLst>
          </p:cNvPr>
          <p:cNvPicPr>
            <a:picLocks noChangeAspect="1"/>
          </p:cNvPicPr>
          <p:nvPr/>
        </p:nvPicPr>
        <p:blipFill rotWithShape="1">
          <a:blip r:embed="rId2">
            <a:extLst>
              <a:ext uri="{28A0092B-C50C-407E-A947-70E740481C1C}">
                <a14:useLocalDpi xmlns:a14="http://schemas.microsoft.com/office/drawing/2010/main" val="0"/>
              </a:ext>
            </a:extLst>
          </a:blip>
          <a:srcRect t="43950" b="17193"/>
          <a:stretch/>
        </p:blipFill>
        <p:spPr>
          <a:xfrm>
            <a:off x="1134372" y="804372"/>
            <a:ext cx="10219889" cy="4728721"/>
          </a:xfrm>
          <a:prstGeom prst="rect">
            <a:avLst/>
          </a:prstGeom>
        </p:spPr>
      </p:pic>
      <p:sp>
        <p:nvSpPr>
          <p:cNvPr id="10" name="TextBox 9">
            <a:extLst>
              <a:ext uri="{FF2B5EF4-FFF2-40B4-BE49-F238E27FC236}">
                <a16:creationId xmlns:a16="http://schemas.microsoft.com/office/drawing/2014/main" id="{07B5C4B9-258B-E02D-5DA4-D93172026CCA}"/>
              </a:ext>
            </a:extLst>
          </p:cNvPr>
          <p:cNvSpPr txBox="1"/>
          <p:nvPr/>
        </p:nvSpPr>
        <p:spPr>
          <a:xfrm>
            <a:off x="10604760" y="3867495"/>
            <a:ext cx="1606729" cy="369332"/>
          </a:xfrm>
          <a:prstGeom prst="rect">
            <a:avLst/>
          </a:prstGeom>
          <a:noFill/>
        </p:spPr>
        <p:txBody>
          <a:bodyPr wrap="square">
            <a:spAutoFit/>
          </a:bodyPr>
          <a:lstStyle/>
          <a:p>
            <a:pPr algn="ctr"/>
            <a:r>
              <a:rPr lang="en-GB" sz="1800" b="1" dirty="0"/>
              <a:t>Arrival</a:t>
            </a:r>
          </a:p>
        </p:txBody>
      </p:sp>
      <p:sp>
        <p:nvSpPr>
          <p:cNvPr id="11" name="TextBox 10">
            <a:extLst>
              <a:ext uri="{FF2B5EF4-FFF2-40B4-BE49-F238E27FC236}">
                <a16:creationId xmlns:a16="http://schemas.microsoft.com/office/drawing/2014/main" id="{3AA2898D-6A5B-B6FA-6399-495397821508}"/>
              </a:ext>
            </a:extLst>
          </p:cNvPr>
          <p:cNvSpPr txBox="1"/>
          <p:nvPr/>
        </p:nvSpPr>
        <p:spPr>
          <a:xfrm>
            <a:off x="4116868" y="2044365"/>
            <a:ext cx="1606729" cy="400110"/>
          </a:xfrm>
          <a:prstGeom prst="rect">
            <a:avLst/>
          </a:prstGeom>
          <a:noFill/>
        </p:spPr>
        <p:txBody>
          <a:bodyPr wrap="square">
            <a:spAutoFit/>
          </a:bodyPr>
          <a:lstStyle/>
          <a:p>
            <a:pPr algn="ctr"/>
            <a:r>
              <a:rPr lang="en-GB" sz="2000" b="1" dirty="0"/>
              <a:t>Testing</a:t>
            </a:r>
          </a:p>
        </p:txBody>
      </p:sp>
      <p:sp>
        <p:nvSpPr>
          <p:cNvPr id="12" name="TextBox 11">
            <a:extLst>
              <a:ext uri="{FF2B5EF4-FFF2-40B4-BE49-F238E27FC236}">
                <a16:creationId xmlns:a16="http://schemas.microsoft.com/office/drawing/2014/main" id="{020E2AED-030D-982C-C4BD-FCEA25E2A43C}"/>
              </a:ext>
            </a:extLst>
          </p:cNvPr>
          <p:cNvSpPr txBox="1"/>
          <p:nvPr/>
        </p:nvSpPr>
        <p:spPr>
          <a:xfrm>
            <a:off x="8978542" y="2053639"/>
            <a:ext cx="1606729" cy="400110"/>
          </a:xfrm>
          <a:prstGeom prst="rect">
            <a:avLst/>
          </a:prstGeom>
          <a:noFill/>
        </p:spPr>
        <p:txBody>
          <a:bodyPr wrap="square">
            <a:spAutoFit/>
          </a:bodyPr>
          <a:lstStyle/>
          <a:p>
            <a:pPr algn="ctr"/>
            <a:r>
              <a:rPr lang="en-GB" sz="2000" b="1" dirty="0"/>
              <a:t>Offer</a:t>
            </a:r>
          </a:p>
        </p:txBody>
      </p:sp>
      <p:sp>
        <p:nvSpPr>
          <p:cNvPr id="13" name="TextBox 12">
            <a:extLst>
              <a:ext uri="{FF2B5EF4-FFF2-40B4-BE49-F238E27FC236}">
                <a16:creationId xmlns:a16="http://schemas.microsoft.com/office/drawing/2014/main" id="{A03E92F3-EEEB-A73E-8DB2-6F373284E0EC}"/>
              </a:ext>
            </a:extLst>
          </p:cNvPr>
          <p:cNvSpPr txBox="1"/>
          <p:nvPr/>
        </p:nvSpPr>
        <p:spPr>
          <a:xfrm>
            <a:off x="6495455" y="2044365"/>
            <a:ext cx="1606729" cy="400110"/>
          </a:xfrm>
          <a:prstGeom prst="rect">
            <a:avLst/>
          </a:prstGeom>
          <a:noFill/>
        </p:spPr>
        <p:txBody>
          <a:bodyPr wrap="square">
            <a:spAutoFit/>
          </a:bodyPr>
          <a:lstStyle/>
          <a:p>
            <a:pPr algn="ctr"/>
            <a:r>
              <a:rPr lang="en-GB" sz="2000" b="1" dirty="0"/>
              <a:t>Interview</a:t>
            </a:r>
          </a:p>
        </p:txBody>
      </p:sp>
      <p:sp>
        <p:nvSpPr>
          <p:cNvPr id="14" name="TextBox 13">
            <a:extLst>
              <a:ext uri="{FF2B5EF4-FFF2-40B4-BE49-F238E27FC236}">
                <a16:creationId xmlns:a16="http://schemas.microsoft.com/office/drawing/2014/main" id="{298B56BC-6DFD-E011-1ABA-15DF3ECEFC1C}"/>
              </a:ext>
            </a:extLst>
          </p:cNvPr>
          <p:cNvSpPr txBox="1"/>
          <p:nvPr/>
        </p:nvSpPr>
        <p:spPr>
          <a:xfrm>
            <a:off x="1673152" y="2044365"/>
            <a:ext cx="1777211" cy="400110"/>
          </a:xfrm>
          <a:prstGeom prst="rect">
            <a:avLst/>
          </a:prstGeom>
          <a:noFill/>
        </p:spPr>
        <p:txBody>
          <a:bodyPr wrap="square">
            <a:spAutoFit/>
          </a:bodyPr>
          <a:lstStyle/>
          <a:p>
            <a:pPr algn="ctr"/>
            <a:r>
              <a:rPr lang="en-GB" sz="2000" b="1" dirty="0"/>
              <a:t>Shortlisting</a:t>
            </a:r>
            <a:endParaRPr lang="en-GB" sz="2200" b="1" dirty="0"/>
          </a:p>
        </p:txBody>
      </p:sp>
      <p:sp>
        <p:nvSpPr>
          <p:cNvPr id="15" name="Oval 14">
            <a:extLst>
              <a:ext uri="{FF2B5EF4-FFF2-40B4-BE49-F238E27FC236}">
                <a16:creationId xmlns:a16="http://schemas.microsoft.com/office/drawing/2014/main" id="{EA016A4C-3C43-87CA-D6D6-AF2A972410C3}"/>
              </a:ext>
            </a:extLst>
          </p:cNvPr>
          <p:cNvSpPr/>
          <p:nvPr/>
        </p:nvSpPr>
        <p:spPr>
          <a:xfrm>
            <a:off x="623812" y="5303512"/>
            <a:ext cx="351330" cy="346679"/>
          </a:xfrm>
          <a:prstGeom prst="ellipse">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highlight>
                <a:srgbClr val="FFFF00"/>
              </a:highlight>
            </a:endParaRPr>
          </a:p>
        </p:txBody>
      </p:sp>
      <p:sp>
        <p:nvSpPr>
          <p:cNvPr id="16" name="Oval 15">
            <a:extLst>
              <a:ext uri="{FF2B5EF4-FFF2-40B4-BE49-F238E27FC236}">
                <a16:creationId xmlns:a16="http://schemas.microsoft.com/office/drawing/2014/main" id="{9C3D6AE6-CDE0-6133-5195-B96AE7FA1AE7}"/>
              </a:ext>
            </a:extLst>
          </p:cNvPr>
          <p:cNvSpPr/>
          <p:nvPr/>
        </p:nvSpPr>
        <p:spPr>
          <a:xfrm>
            <a:off x="2386092" y="5303512"/>
            <a:ext cx="351330" cy="346679"/>
          </a:xfrm>
          <a:prstGeom prst="ellipse">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highlight>
                <a:srgbClr val="FFFF00"/>
              </a:highlight>
            </a:endParaRPr>
          </a:p>
        </p:txBody>
      </p:sp>
      <p:sp>
        <p:nvSpPr>
          <p:cNvPr id="17" name="Oval 16">
            <a:extLst>
              <a:ext uri="{FF2B5EF4-FFF2-40B4-BE49-F238E27FC236}">
                <a16:creationId xmlns:a16="http://schemas.microsoft.com/office/drawing/2014/main" id="{8B7C5181-7CE0-CE8B-4D0C-09B771E676F4}"/>
              </a:ext>
            </a:extLst>
          </p:cNvPr>
          <p:cNvSpPr/>
          <p:nvPr/>
        </p:nvSpPr>
        <p:spPr>
          <a:xfrm>
            <a:off x="4744567" y="5303511"/>
            <a:ext cx="351330" cy="346679"/>
          </a:xfrm>
          <a:prstGeom prst="ellipse">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highlight>
                <a:srgbClr val="FFFF00"/>
              </a:highlight>
            </a:endParaRPr>
          </a:p>
        </p:txBody>
      </p:sp>
      <p:sp>
        <p:nvSpPr>
          <p:cNvPr id="18" name="Oval 17">
            <a:extLst>
              <a:ext uri="{FF2B5EF4-FFF2-40B4-BE49-F238E27FC236}">
                <a16:creationId xmlns:a16="http://schemas.microsoft.com/office/drawing/2014/main" id="{510987C7-34C7-4E5E-6404-C6B924FBCE86}"/>
              </a:ext>
            </a:extLst>
          </p:cNvPr>
          <p:cNvSpPr/>
          <p:nvPr/>
        </p:nvSpPr>
        <p:spPr>
          <a:xfrm>
            <a:off x="7123154" y="5303511"/>
            <a:ext cx="351330" cy="346679"/>
          </a:xfrm>
          <a:prstGeom prst="ellipse">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highlight>
                <a:srgbClr val="FFFF00"/>
              </a:highlight>
            </a:endParaRPr>
          </a:p>
        </p:txBody>
      </p:sp>
      <p:sp>
        <p:nvSpPr>
          <p:cNvPr id="19" name="Oval 18">
            <a:extLst>
              <a:ext uri="{FF2B5EF4-FFF2-40B4-BE49-F238E27FC236}">
                <a16:creationId xmlns:a16="http://schemas.microsoft.com/office/drawing/2014/main" id="{95D221D7-43CA-3B7F-6806-BF8516682CE4}"/>
              </a:ext>
            </a:extLst>
          </p:cNvPr>
          <p:cNvSpPr/>
          <p:nvPr/>
        </p:nvSpPr>
        <p:spPr>
          <a:xfrm>
            <a:off x="9630243" y="5303510"/>
            <a:ext cx="351330" cy="346679"/>
          </a:xfrm>
          <a:prstGeom prst="ellipse">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highlight>
                <a:srgbClr val="FFFF00"/>
              </a:highlight>
            </a:endParaRPr>
          </a:p>
        </p:txBody>
      </p:sp>
      <p:sp>
        <p:nvSpPr>
          <p:cNvPr id="21" name="TextBox 20">
            <a:extLst>
              <a:ext uri="{FF2B5EF4-FFF2-40B4-BE49-F238E27FC236}">
                <a16:creationId xmlns:a16="http://schemas.microsoft.com/office/drawing/2014/main" id="{484F9618-B6DF-433E-04EA-D4123536854D}"/>
              </a:ext>
            </a:extLst>
          </p:cNvPr>
          <p:cNvSpPr txBox="1"/>
          <p:nvPr/>
        </p:nvSpPr>
        <p:spPr>
          <a:xfrm>
            <a:off x="1443619" y="3154454"/>
            <a:ext cx="2210333" cy="1569660"/>
          </a:xfrm>
          <a:prstGeom prst="rect">
            <a:avLst/>
          </a:prstGeom>
          <a:noFill/>
          <a:effectLst>
            <a:outerShdw blurRad="50800" dist="38100" dir="8100000" algn="tr" rotWithShape="0">
              <a:prstClr val="black">
                <a:alpha val="40000"/>
              </a:prstClr>
            </a:outerShdw>
          </a:effectLst>
        </p:spPr>
        <p:txBody>
          <a:bodyPr wrap="square">
            <a:spAutoFit/>
          </a:bodyPr>
          <a:lstStyle/>
          <a:p>
            <a:pPr algn="ctr"/>
            <a:r>
              <a:rPr lang="en-GB" sz="1600" dirty="0">
                <a:solidFill>
                  <a:schemeClr val="bg1"/>
                </a:solidFill>
              </a:rPr>
              <a:t>Usually</a:t>
            </a:r>
            <a:r>
              <a:rPr lang="en-GB" sz="1600" b="1" dirty="0">
                <a:solidFill>
                  <a:schemeClr val="bg1"/>
                </a:solidFill>
              </a:rPr>
              <a:t> 1-2 weeks </a:t>
            </a:r>
            <a:r>
              <a:rPr lang="en-GB" sz="1600" dirty="0">
                <a:solidFill>
                  <a:schemeClr val="bg1"/>
                </a:solidFill>
              </a:rPr>
              <a:t>after closing date</a:t>
            </a:r>
          </a:p>
          <a:p>
            <a:pPr algn="ctr"/>
            <a:br>
              <a:rPr lang="en-GB" sz="1600" dirty="0">
                <a:solidFill>
                  <a:schemeClr val="bg1"/>
                </a:solidFill>
              </a:rPr>
            </a:br>
            <a:r>
              <a:rPr lang="en-GB" sz="1600" dirty="0">
                <a:solidFill>
                  <a:schemeClr val="bg1"/>
                </a:solidFill>
              </a:rPr>
              <a:t>e44 due to winter holidays - beginning of January 2024</a:t>
            </a:r>
          </a:p>
        </p:txBody>
      </p:sp>
      <p:sp>
        <p:nvSpPr>
          <p:cNvPr id="22" name="TextBox 21">
            <a:extLst>
              <a:ext uri="{FF2B5EF4-FFF2-40B4-BE49-F238E27FC236}">
                <a16:creationId xmlns:a16="http://schemas.microsoft.com/office/drawing/2014/main" id="{3F4E8096-3BCE-0853-AD9F-17EA847EACA6}"/>
              </a:ext>
            </a:extLst>
          </p:cNvPr>
          <p:cNvSpPr txBox="1"/>
          <p:nvPr/>
        </p:nvSpPr>
        <p:spPr>
          <a:xfrm>
            <a:off x="3813182" y="3144221"/>
            <a:ext cx="2210333" cy="1569660"/>
          </a:xfrm>
          <a:prstGeom prst="rect">
            <a:avLst/>
          </a:prstGeom>
          <a:noFill/>
          <a:effectLst>
            <a:outerShdw blurRad="50800" dist="38100" dir="8100000" algn="tr" rotWithShape="0">
              <a:prstClr val="black">
                <a:alpha val="40000"/>
              </a:prstClr>
            </a:outerShdw>
          </a:effectLst>
        </p:spPr>
        <p:txBody>
          <a:bodyPr wrap="square">
            <a:spAutoFit/>
          </a:bodyPr>
          <a:lstStyle/>
          <a:p>
            <a:pPr algn="ctr"/>
            <a:r>
              <a:rPr lang="en-GB" sz="1600" dirty="0">
                <a:solidFill>
                  <a:schemeClr val="bg1"/>
                </a:solidFill>
              </a:rPr>
              <a:t>Usually</a:t>
            </a:r>
            <a:r>
              <a:rPr lang="en-GB" sz="1600" b="1" dirty="0">
                <a:solidFill>
                  <a:schemeClr val="bg1"/>
                </a:solidFill>
              </a:rPr>
              <a:t> 3 weeks </a:t>
            </a:r>
            <a:r>
              <a:rPr lang="en-GB" sz="1600" dirty="0">
                <a:solidFill>
                  <a:schemeClr val="bg1"/>
                </a:solidFill>
              </a:rPr>
              <a:t>after the shortlisting completed</a:t>
            </a:r>
          </a:p>
          <a:p>
            <a:pPr algn="ctr"/>
            <a:endParaRPr lang="en-GB" sz="1600" dirty="0">
              <a:solidFill>
                <a:schemeClr val="bg1"/>
              </a:solidFill>
            </a:endParaRPr>
          </a:p>
          <a:p>
            <a:pPr algn="ctr"/>
            <a:r>
              <a:rPr lang="en-GB" sz="1600" dirty="0">
                <a:solidFill>
                  <a:schemeClr val="bg1"/>
                </a:solidFill>
              </a:rPr>
              <a:t>e44 – end of January 2024</a:t>
            </a:r>
          </a:p>
        </p:txBody>
      </p:sp>
      <p:sp>
        <p:nvSpPr>
          <p:cNvPr id="23" name="TextBox 22">
            <a:extLst>
              <a:ext uri="{FF2B5EF4-FFF2-40B4-BE49-F238E27FC236}">
                <a16:creationId xmlns:a16="http://schemas.microsoft.com/office/drawing/2014/main" id="{4794F179-08C3-314E-603C-F596DDF5CAFC}"/>
              </a:ext>
            </a:extLst>
          </p:cNvPr>
          <p:cNvSpPr txBox="1"/>
          <p:nvPr/>
        </p:nvSpPr>
        <p:spPr>
          <a:xfrm>
            <a:off x="8691518" y="3429000"/>
            <a:ext cx="2180775" cy="830997"/>
          </a:xfrm>
          <a:prstGeom prst="rect">
            <a:avLst/>
          </a:prstGeom>
          <a:noFill/>
          <a:effectLst>
            <a:outerShdw blurRad="50800" dist="38100" dir="8100000" algn="tr" rotWithShape="0">
              <a:prstClr val="black">
                <a:alpha val="40000"/>
              </a:prstClr>
            </a:outerShdw>
          </a:effectLst>
        </p:spPr>
        <p:txBody>
          <a:bodyPr wrap="square">
            <a:spAutoFit/>
          </a:bodyPr>
          <a:lstStyle/>
          <a:p>
            <a:pPr algn="ctr"/>
            <a:r>
              <a:rPr lang="en-GB" sz="1600" dirty="0">
                <a:solidFill>
                  <a:schemeClr val="bg1"/>
                </a:solidFill>
              </a:rPr>
              <a:t>Orally within </a:t>
            </a:r>
            <a:r>
              <a:rPr lang="en-GB" sz="1600" b="1" dirty="0">
                <a:solidFill>
                  <a:schemeClr val="bg1"/>
                </a:solidFill>
              </a:rPr>
              <a:t>1-2 weeks</a:t>
            </a:r>
            <a:r>
              <a:rPr lang="en-GB" sz="1600" dirty="0">
                <a:solidFill>
                  <a:schemeClr val="bg1"/>
                </a:solidFill>
              </a:rPr>
              <a:t> of the interview</a:t>
            </a:r>
          </a:p>
        </p:txBody>
      </p:sp>
      <p:sp>
        <p:nvSpPr>
          <p:cNvPr id="24" name="TextBox 23">
            <a:extLst>
              <a:ext uri="{FF2B5EF4-FFF2-40B4-BE49-F238E27FC236}">
                <a16:creationId xmlns:a16="http://schemas.microsoft.com/office/drawing/2014/main" id="{E3A77167-5CBC-6592-4171-DF225CB87049}"/>
              </a:ext>
            </a:extLst>
          </p:cNvPr>
          <p:cNvSpPr txBox="1"/>
          <p:nvPr/>
        </p:nvSpPr>
        <p:spPr>
          <a:xfrm>
            <a:off x="6244316" y="3161806"/>
            <a:ext cx="2112032" cy="1323439"/>
          </a:xfrm>
          <a:prstGeom prst="rect">
            <a:avLst/>
          </a:prstGeom>
          <a:noFill/>
          <a:effectLst>
            <a:outerShdw blurRad="50800" dist="38100" dir="8100000" algn="tr" rotWithShape="0">
              <a:prstClr val="black">
                <a:alpha val="40000"/>
              </a:prstClr>
            </a:outerShdw>
          </a:effectLst>
        </p:spPr>
        <p:txBody>
          <a:bodyPr wrap="square">
            <a:spAutoFit/>
          </a:bodyPr>
          <a:lstStyle/>
          <a:p>
            <a:pPr algn="ctr"/>
            <a:r>
              <a:rPr lang="en-GB" sz="1600" dirty="0">
                <a:solidFill>
                  <a:schemeClr val="bg1"/>
                </a:solidFill>
              </a:rPr>
              <a:t>Usually within </a:t>
            </a:r>
            <a:r>
              <a:rPr lang="en-GB" sz="1600" b="1" dirty="0">
                <a:solidFill>
                  <a:schemeClr val="bg1"/>
                </a:solidFill>
              </a:rPr>
              <a:t>4-6 weeks -</a:t>
            </a:r>
            <a:r>
              <a:rPr lang="en-GB" sz="1600" dirty="0">
                <a:solidFill>
                  <a:schemeClr val="bg1"/>
                </a:solidFill>
              </a:rPr>
              <a:t> potentially anytime in 4 years </a:t>
            </a:r>
          </a:p>
          <a:p>
            <a:pPr algn="ctr"/>
            <a:endParaRPr lang="en-GB" sz="1600" dirty="0">
              <a:solidFill>
                <a:schemeClr val="bg1"/>
              </a:solidFill>
            </a:endParaRPr>
          </a:p>
          <a:p>
            <a:pPr algn="ctr"/>
            <a:r>
              <a:rPr lang="en-GB" sz="1600" dirty="0">
                <a:solidFill>
                  <a:schemeClr val="bg1"/>
                </a:solidFill>
              </a:rPr>
              <a:t>e44 Feb/March 2024</a:t>
            </a:r>
          </a:p>
        </p:txBody>
      </p:sp>
      <p:sp>
        <p:nvSpPr>
          <p:cNvPr id="25" name="Oval 24">
            <a:extLst>
              <a:ext uri="{FF2B5EF4-FFF2-40B4-BE49-F238E27FC236}">
                <a16:creationId xmlns:a16="http://schemas.microsoft.com/office/drawing/2014/main" id="{04D99E16-F5EF-5AF9-A6FF-FD796B4AFDEF}"/>
              </a:ext>
            </a:extLst>
          </p:cNvPr>
          <p:cNvSpPr/>
          <p:nvPr/>
        </p:nvSpPr>
        <p:spPr>
          <a:xfrm>
            <a:off x="11216858" y="5302668"/>
            <a:ext cx="351330" cy="346679"/>
          </a:xfrm>
          <a:prstGeom prst="ellipse">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highlight>
                <a:srgbClr val="FFFF00"/>
              </a:highlight>
            </a:endParaRPr>
          </a:p>
        </p:txBody>
      </p:sp>
      <p:cxnSp>
        <p:nvCxnSpPr>
          <p:cNvPr id="4" name="Straight Connector 3">
            <a:extLst>
              <a:ext uri="{FF2B5EF4-FFF2-40B4-BE49-F238E27FC236}">
                <a16:creationId xmlns:a16="http://schemas.microsoft.com/office/drawing/2014/main" id="{D713B6AA-10FC-A8BC-15D0-23DA2A36DFFB}"/>
              </a:ext>
            </a:extLst>
          </p:cNvPr>
          <p:cNvCxnSpPr>
            <a:cxnSpLocks/>
          </p:cNvCxnSpPr>
          <p:nvPr/>
        </p:nvCxnSpPr>
        <p:spPr>
          <a:xfrm>
            <a:off x="1876476" y="3831152"/>
            <a:ext cx="1370561"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769D30C-D9B3-7CC7-A114-D51CB244C24A}"/>
              </a:ext>
            </a:extLst>
          </p:cNvPr>
          <p:cNvCxnSpPr>
            <a:cxnSpLocks/>
          </p:cNvCxnSpPr>
          <p:nvPr/>
        </p:nvCxnSpPr>
        <p:spPr>
          <a:xfrm>
            <a:off x="4233067" y="4050134"/>
            <a:ext cx="1370561"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B5BCF08-9460-01B8-5B13-6737B8B6082A}"/>
              </a:ext>
            </a:extLst>
          </p:cNvPr>
          <p:cNvCxnSpPr>
            <a:cxnSpLocks/>
          </p:cNvCxnSpPr>
          <p:nvPr/>
        </p:nvCxnSpPr>
        <p:spPr>
          <a:xfrm>
            <a:off x="6613538" y="4081236"/>
            <a:ext cx="1370561"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95420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2" grpId="0"/>
      <p:bldP spid="13" grpId="0"/>
      <p:bldP spid="14" grpId="0"/>
      <p:bldP spid="15" grpId="0" animBg="1"/>
      <p:bldP spid="16" grpId="0" animBg="1"/>
      <p:bldP spid="17" grpId="0" animBg="1"/>
      <p:bldP spid="18" grpId="0" animBg="1"/>
      <p:bldP spid="19" grpId="0" animBg="1"/>
      <p:bldP spid="21" grpId="0"/>
      <p:bldP spid="22" grpId="0"/>
      <p:bldP spid="23" grpId="0"/>
      <p:bldP spid="24" grpId="0"/>
      <p:bldP spid="2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5FB886-E690-8457-558D-58783DCC2EDA}"/>
              </a:ext>
            </a:extLst>
          </p:cNvPr>
          <p:cNvSpPr>
            <a:spLocks noGrp="1"/>
          </p:cNvSpPr>
          <p:nvPr>
            <p:ph type="title"/>
          </p:nvPr>
        </p:nvSpPr>
        <p:spPr/>
        <p:txBody>
          <a:bodyPr/>
          <a:lstStyle/>
          <a:p>
            <a:r>
              <a:rPr lang="en-GB" dirty="0"/>
              <a:t>Why join the EDQM team?</a:t>
            </a:r>
          </a:p>
        </p:txBody>
      </p:sp>
      <p:grpSp>
        <p:nvGrpSpPr>
          <p:cNvPr id="2" name="Group 1">
            <a:extLst>
              <a:ext uri="{FF2B5EF4-FFF2-40B4-BE49-F238E27FC236}">
                <a16:creationId xmlns:a16="http://schemas.microsoft.com/office/drawing/2014/main" id="{D74F7B94-7D93-9636-A4D7-0ED19B582415}"/>
              </a:ext>
            </a:extLst>
          </p:cNvPr>
          <p:cNvGrpSpPr/>
          <p:nvPr/>
        </p:nvGrpSpPr>
        <p:grpSpPr>
          <a:xfrm>
            <a:off x="1730518" y="1135589"/>
            <a:ext cx="3485916" cy="963689"/>
            <a:chOff x="3260063" y="1192322"/>
            <a:chExt cx="3205632" cy="1212042"/>
          </a:xfrm>
        </p:grpSpPr>
        <p:sp>
          <p:nvSpPr>
            <p:cNvPr id="4" name="Rounded Rectangle 50">
              <a:extLst>
                <a:ext uri="{FF2B5EF4-FFF2-40B4-BE49-F238E27FC236}">
                  <a16:creationId xmlns:a16="http://schemas.microsoft.com/office/drawing/2014/main" id="{5AA38C10-B441-42E0-DF43-4322D9E356AD}"/>
                </a:ext>
              </a:extLst>
            </p:cNvPr>
            <p:cNvSpPr/>
            <p:nvPr/>
          </p:nvSpPr>
          <p:spPr>
            <a:xfrm>
              <a:off x="3260063" y="1192322"/>
              <a:ext cx="3205632" cy="1212042"/>
            </a:xfrm>
            <a:prstGeom prst="roundRect">
              <a:avLst/>
            </a:prstGeom>
            <a:solidFill>
              <a:srgbClr val="0E3D8A"/>
            </a:solid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TextBox 4">
              <a:extLst>
                <a:ext uri="{FF2B5EF4-FFF2-40B4-BE49-F238E27FC236}">
                  <a16:creationId xmlns:a16="http://schemas.microsoft.com/office/drawing/2014/main" id="{75057DF1-6BD7-CA57-1583-D05797D4FCBF}"/>
                </a:ext>
              </a:extLst>
            </p:cNvPr>
            <p:cNvSpPr txBox="1"/>
            <p:nvPr/>
          </p:nvSpPr>
          <p:spPr>
            <a:xfrm>
              <a:off x="3628514" y="1357515"/>
              <a:ext cx="2468731" cy="890316"/>
            </a:xfrm>
            <a:prstGeom prst="rect">
              <a:avLst/>
            </a:prstGeom>
            <a:noFill/>
          </p:spPr>
          <p:txBody>
            <a:bodyPr wrap="square" rtlCol="0">
              <a:spAutoFit/>
            </a:bodyPr>
            <a:lstStyle/>
            <a:p>
              <a:pPr algn="ctr">
                <a:spcAft>
                  <a:spcPts val="0"/>
                </a:spcAft>
              </a:pPr>
              <a:r>
                <a:rPr lang="en-GB" sz="2000" b="1" dirty="0">
                  <a:solidFill>
                    <a:schemeClr val="bg1"/>
                  </a:solidFill>
                </a:rPr>
                <a:t>International environment</a:t>
              </a:r>
              <a:endParaRPr lang="fr-FR" sz="2000" b="1" dirty="0">
                <a:solidFill>
                  <a:schemeClr val="bg1"/>
                </a:solidFill>
              </a:endParaRPr>
            </a:p>
          </p:txBody>
        </p:sp>
      </p:grpSp>
      <p:pic>
        <p:nvPicPr>
          <p:cNvPr id="1030" name="Picture 11" descr="6FA81DC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847" y="991070"/>
            <a:ext cx="1223266" cy="1167967"/>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8D8554BA-BB66-BBAB-D20F-F7275AC99073}"/>
              </a:ext>
            </a:extLst>
          </p:cNvPr>
          <p:cNvGrpSpPr/>
          <p:nvPr/>
        </p:nvGrpSpPr>
        <p:grpSpPr>
          <a:xfrm>
            <a:off x="1730518" y="2436319"/>
            <a:ext cx="3485916" cy="1015663"/>
            <a:chOff x="3260063" y="1159637"/>
            <a:chExt cx="3205632" cy="1277410"/>
          </a:xfrm>
        </p:grpSpPr>
        <p:sp>
          <p:nvSpPr>
            <p:cNvPr id="12" name="Rounded Rectangle 50">
              <a:extLst>
                <a:ext uri="{FF2B5EF4-FFF2-40B4-BE49-F238E27FC236}">
                  <a16:creationId xmlns:a16="http://schemas.microsoft.com/office/drawing/2014/main" id="{8FC09E97-CFC1-4267-B2DA-94E614D6F47B}"/>
                </a:ext>
              </a:extLst>
            </p:cNvPr>
            <p:cNvSpPr/>
            <p:nvPr/>
          </p:nvSpPr>
          <p:spPr>
            <a:xfrm>
              <a:off x="3260063" y="1192322"/>
              <a:ext cx="3205632" cy="1212042"/>
            </a:xfrm>
            <a:prstGeom prst="roundRect">
              <a:avLst/>
            </a:prstGeom>
            <a:solidFill>
              <a:srgbClr val="0E3D8A"/>
            </a:solid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TextBox 12">
              <a:extLst>
                <a:ext uri="{FF2B5EF4-FFF2-40B4-BE49-F238E27FC236}">
                  <a16:creationId xmlns:a16="http://schemas.microsoft.com/office/drawing/2014/main" id="{222A9298-4AD2-0597-07DE-B4511973F873}"/>
                </a:ext>
              </a:extLst>
            </p:cNvPr>
            <p:cNvSpPr txBox="1"/>
            <p:nvPr/>
          </p:nvSpPr>
          <p:spPr>
            <a:xfrm>
              <a:off x="3855590" y="1159637"/>
              <a:ext cx="2014578" cy="1277410"/>
            </a:xfrm>
            <a:prstGeom prst="rect">
              <a:avLst/>
            </a:prstGeom>
            <a:noFill/>
          </p:spPr>
          <p:txBody>
            <a:bodyPr wrap="square" rtlCol="0">
              <a:spAutoFit/>
            </a:bodyPr>
            <a:lstStyle/>
            <a:p>
              <a:pPr algn="ctr">
                <a:spcAft>
                  <a:spcPts val="0"/>
                </a:spcAft>
              </a:pPr>
              <a:r>
                <a:rPr lang="en-GB" sz="2000" b="1" dirty="0">
                  <a:solidFill>
                    <a:schemeClr val="bg1"/>
                  </a:solidFill>
                </a:rPr>
                <a:t>Highly scientific environment</a:t>
              </a:r>
              <a:endParaRPr lang="fr-FR" sz="2000" b="1" dirty="0">
                <a:solidFill>
                  <a:schemeClr val="bg1"/>
                </a:solidFill>
              </a:endParaRPr>
            </a:p>
          </p:txBody>
        </p:sp>
      </p:grpSp>
      <p:grpSp>
        <p:nvGrpSpPr>
          <p:cNvPr id="14" name="Group 13">
            <a:extLst>
              <a:ext uri="{FF2B5EF4-FFF2-40B4-BE49-F238E27FC236}">
                <a16:creationId xmlns:a16="http://schemas.microsoft.com/office/drawing/2014/main" id="{5048EB0F-21E6-BF95-2B13-BF2137EA1CC7}"/>
              </a:ext>
            </a:extLst>
          </p:cNvPr>
          <p:cNvGrpSpPr/>
          <p:nvPr/>
        </p:nvGrpSpPr>
        <p:grpSpPr>
          <a:xfrm>
            <a:off x="1730518" y="3731281"/>
            <a:ext cx="3485916" cy="963689"/>
            <a:chOff x="3260063" y="1192322"/>
            <a:chExt cx="3205632" cy="1212042"/>
          </a:xfrm>
        </p:grpSpPr>
        <p:sp>
          <p:nvSpPr>
            <p:cNvPr id="15" name="Rounded Rectangle 50">
              <a:extLst>
                <a:ext uri="{FF2B5EF4-FFF2-40B4-BE49-F238E27FC236}">
                  <a16:creationId xmlns:a16="http://schemas.microsoft.com/office/drawing/2014/main" id="{E1EAFAB4-A26A-883D-8EFA-B7017A1671B3}"/>
                </a:ext>
              </a:extLst>
            </p:cNvPr>
            <p:cNvSpPr/>
            <p:nvPr/>
          </p:nvSpPr>
          <p:spPr>
            <a:xfrm>
              <a:off x="3260063" y="1192322"/>
              <a:ext cx="3205632" cy="1212042"/>
            </a:xfrm>
            <a:prstGeom prst="roundRect">
              <a:avLst/>
            </a:prstGeom>
            <a:solidFill>
              <a:srgbClr val="0E3D8A"/>
            </a:solid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TextBox 15">
              <a:extLst>
                <a:ext uri="{FF2B5EF4-FFF2-40B4-BE49-F238E27FC236}">
                  <a16:creationId xmlns:a16="http://schemas.microsoft.com/office/drawing/2014/main" id="{E7CC4AA5-D078-34C0-19DF-1306BD3C2E89}"/>
                </a:ext>
              </a:extLst>
            </p:cNvPr>
            <p:cNvSpPr txBox="1"/>
            <p:nvPr/>
          </p:nvSpPr>
          <p:spPr>
            <a:xfrm>
              <a:off x="3809476" y="1353184"/>
              <a:ext cx="2014578" cy="890316"/>
            </a:xfrm>
            <a:prstGeom prst="rect">
              <a:avLst/>
            </a:prstGeom>
            <a:noFill/>
          </p:spPr>
          <p:txBody>
            <a:bodyPr wrap="square" rtlCol="0">
              <a:spAutoFit/>
            </a:bodyPr>
            <a:lstStyle/>
            <a:p>
              <a:pPr algn="ctr"/>
              <a:r>
                <a:rPr lang="en-GB" sz="2000" b="1" dirty="0">
                  <a:solidFill>
                    <a:schemeClr val="bg1"/>
                  </a:solidFill>
                </a:rPr>
                <a:t>Learning &amp; development</a:t>
              </a:r>
            </a:p>
          </p:txBody>
        </p:sp>
      </p:grpSp>
      <p:grpSp>
        <p:nvGrpSpPr>
          <p:cNvPr id="17" name="Group 16">
            <a:extLst>
              <a:ext uri="{FF2B5EF4-FFF2-40B4-BE49-F238E27FC236}">
                <a16:creationId xmlns:a16="http://schemas.microsoft.com/office/drawing/2014/main" id="{C5473956-D5E6-8CA3-5C5A-0EA5E77E41AF}"/>
              </a:ext>
            </a:extLst>
          </p:cNvPr>
          <p:cNvGrpSpPr/>
          <p:nvPr/>
        </p:nvGrpSpPr>
        <p:grpSpPr>
          <a:xfrm>
            <a:off x="1730518" y="5030011"/>
            <a:ext cx="3485916" cy="963689"/>
            <a:chOff x="3260063" y="1192322"/>
            <a:chExt cx="3205632" cy="1212042"/>
          </a:xfrm>
        </p:grpSpPr>
        <p:sp>
          <p:nvSpPr>
            <p:cNvPr id="20" name="Rounded Rectangle 50">
              <a:extLst>
                <a:ext uri="{FF2B5EF4-FFF2-40B4-BE49-F238E27FC236}">
                  <a16:creationId xmlns:a16="http://schemas.microsoft.com/office/drawing/2014/main" id="{EAC38B36-87A8-7F3A-0E97-F958D76EC0EA}"/>
                </a:ext>
              </a:extLst>
            </p:cNvPr>
            <p:cNvSpPr/>
            <p:nvPr/>
          </p:nvSpPr>
          <p:spPr>
            <a:xfrm>
              <a:off x="3260063" y="1192322"/>
              <a:ext cx="3205632" cy="1212042"/>
            </a:xfrm>
            <a:prstGeom prst="roundRect">
              <a:avLst/>
            </a:prstGeom>
            <a:solidFill>
              <a:srgbClr val="0E3D8A"/>
            </a:solid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TextBox 21">
              <a:extLst>
                <a:ext uri="{FF2B5EF4-FFF2-40B4-BE49-F238E27FC236}">
                  <a16:creationId xmlns:a16="http://schemas.microsoft.com/office/drawing/2014/main" id="{CEDE3123-9559-7985-3DC6-8A64C43A02BA}"/>
                </a:ext>
              </a:extLst>
            </p:cNvPr>
            <p:cNvSpPr txBox="1"/>
            <p:nvPr/>
          </p:nvSpPr>
          <p:spPr>
            <a:xfrm>
              <a:off x="3440988" y="1353185"/>
              <a:ext cx="2843782" cy="890316"/>
            </a:xfrm>
            <a:prstGeom prst="rect">
              <a:avLst/>
            </a:prstGeom>
            <a:noFill/>
          </p:spPr>
          <p:txBody>
            <a:bodyPr wrap="square" rtlCol="0">
              <a:spAutoFit/>
            </a:bodyPr>
            <a:lstStyle/>
            <a:p>
              <a:pPr algn="ctr">
                <a:spcAft>
                  <a:spcPts val="0"/>
                </a:spcAft>
              </a:pPr>
              <a:r>
                <a:rPr lang="en-GB" sz="2000" b="1" dirty="0">
                  <a:solidFill>
                    <a:schemeClr val="bg1"/>
                  </a:solidFill>
                </a:rPr>
                <a:t>Attractive healthcare policy &amp; insurance </a:t>
              </a:r>
              <a:endParaRPr lang="fr-FR" sz="2000" b="1" dirty="0">
                <a:solidFill>
                  <a:schemeClr val="bg1"/>
                </a:solidFill>
              </a:endParaRPr>
            </a:p>
          </p:txBody>
        </p:sp>
      </p:grpSp>
      <p:pic>
        <p:nvPicPr>
          <p:cNvPr id="24" name="Picture 23">
            <a:extLst>
              <a:ext uri="{FF2B5EF4-FFF2-40B4-BE49-F238E27FC236}">
                <a16:creationId xmlns:a16="http://schemas.microsoft.com/office/drawing/2014/main" id="{6AE3CE48-F584-A760-B0EB-7989C899545C}"/>
              </a:ext>
            </a:extLst>
          </p:cNvPr>
          <p:cNvPicPr>
            <a:picLocks noChangeAspect="1"/>
          </p:cNvPicPr>
          <p:nvPr/>
        </p:nvPicPr>
        <p:blipFill rotWithShape="1">
          <a:blip r:embed="rId4"/>
          <a:srcRect t="10389"/>
          <a:stretch/>
        </p:blipFill>
        <p:spPr>
          <a:xfrm>
            <a:off x="176832" y="2366752"/>
            <a:ext cx="1288682" cy="1154796"/>
          </a:xfrm>
          <a:prstGeom prst="rect">
            <a:avLst/>
          </a:prstGeom>
        </p:spPr>
      </p:pic>
      <p:pic>
        <p:nvPicPr>
          <p:cNvPr id="26" name="Picture 25">
            <a:extLst>
              <a:ext uri="{FF2B5EF4-FFF2-40B4-BE49-F238E27FC236}">
                <a16:creationId xmlns:a16="http://schemas.microsoft.com/office/drawing/2014/main" id="{5D4D8B69-7FD5-8366-2424-192FB06EE6C3}"/>
              </a:ext>
            </a:extLst>
          </p:cNvPr>
          <p:cNvPicPr>
            <a:picLocks noChangeAspect="1"/>
          </p:cNvPicPr>
          <p:nvPr/>
        </p:nvPicPr>
        <p:blipFill>
          <a:blip r:embed="rId5"/>
          <a:stretch>
            <a:fillRect/>
          </a:stretch>
        </p:blipFill>
        <p:spPr>
          <a:xfrm>
            <a:off x="240674" y="3656508"/>
            <a:ext cx="1161072" cy="1161072"/>
          </a:xfrm>
          <a:prstGeom prst="rect">
            <a:avLst/>
          </a:prstGeom>
        </p:spPr>
      </p:pic>
      <p:pic>
        <p:nvPicPr>
          <p:cNvPr id="28" name="Picture 12" descr="10A2BE63">
            <a:extLst>
              <a:ext uri="{FF2B5EF4-FFF2-40B4-BE49-F238E27FC236}">
                <a16:creationId xmlns:a16="http://schemas.microsoft.com/office/drawing/2014/main" id="{3712093C-554D-8C0F-3F37-9FA27EB2EE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8926" y="4936458"/>
            <a:ext cx="1154796" cy="1154796"/>
          </a:xfrm>
          <a:prstGeom prst="rect">
            <a:avLst/>
          </a:prstGeom>
          <a:noFill/>
          <a:extLst>
            <a:ext uri="{909E8E84-426E-40DD-AFC4-6F175D3DCCD1}">
              <a14:hiddenFill xmlns:a14="http://schemas.microsoft.com/office/drawing/2010/main">
                <a:solidFill>
                  <a:srgbClr val="FFFFFF"/>
                </a:solidFill>
              </a14:hiddenFill>
            </a:ext>
          </a:extLst>
        </p:spPr>
      </p:pic>
      <p:grpSp>
        <p:nvGrpSpPr>
          <p:cNvPr id="1024" name="Group 1023">
            <a:extLst>
              <a:ext uri="{FF2B5EF4-FFF2-40B4-BE49-F238E27FC236}">
                <a16:creationId xmlns:a16="http://schemas.microsoft.com/office/drawing/2014/main" id="{629E0E2D-8322-32C1-55A5-0C686F2783CC}"/>
              </a:ext>
            </a:extLst>
          </p:cNvPr>
          <p:cNvGrpSpPr/>
          <p:nvPr/>
        </p:nvGrpSpPr>
        <p:grpSpPr>
          <a:xfrm>
            <a:off x="6629678" y="1135589"/>
            <a:ext cx="3485916" cy="963689"/>
            <a:chOff x="3260063" y="1192322"/>
            <a:chExt cx="3205632" cy="1212042"/>
          </a:xfrm>
        </p:grpSpPr>
        <p:sp>
          <p:nvSpPr>
            <p:cNvPr id="1031" name="Rounded Rectangle 50">
              <a:extLst>
                <a:ext uri="{FF2B5EF4-FFF2-40B4-BE49-F238E27FC236}">
                  <a16:creationId xmlns:a16="http://schemas.microsoft.com/office/drawing/2014/main" id="{E2BF503E-1DA4-E78E-F954-D5E2C5324C6D}"/>
                </a:ext>
              </a:extLst>
            </p:cNvPr>
            <p:cNvSpPr/>
            <p:nvPr/>
          </p:nvSpPr>
          <p:spPr>
            <a:xfrm>
              <a:off x="3260063" y="1192322"/>
              <a:ext cx="3205632" cy="1212042"/>
            </a:xfrm>
            <a:prstGeom prst="roundRect">
              <a:avLst/>
            </a:prstGeom>
            <a:solidFill>
              <a:srgbClr val="0E3D8A"/>
            </a:solid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33" name="TextBox 1032">
              <a:extLst>
                <a:ext uri="{FF2B5EF4-FFF2-40B4-BE49-F238E27FC236}">
                  <a16:creationId xmlns:a16="http://schemas.microsoft.com/office/drawing/2014/main" id="{EB55719C-502B-3727-152C-4434A668874F}"/>
                </a:ext>
              </a:extLst>
            </p:cNvPr>
            <p:cNvSpPr txBox="1"/>
            <p:nvPr/>
          </p:nvSpPr>
          <p:spPr>
            <a:xfrm>
              <a:off x="3628514" y="1357515"/>
              <a:ext cx="2468731" cy="890316"/>
            </a:xfrm>
            <a:prstGeom prst="rect">
              <a:avLst/>
            </a:prstGeom>
            <a:noFill/>
          </p:spPr>
          <p:txBody>
            <a:bodyPr wrap="square" rtlCol="0">
              <a:spAutoFit/>
            </a:bodyPr>
            <a:lstStyle/>
            <a:p>
              <a:pPr algn="ctr">
                <a:spcAft>
                  <a:spcPts val="0"/>
                </a:spcAft>
              </a:pPr>
              <a:r>
                <a:rPr lang="en-GB" sz="2000" b="1" dirty="0">
                  <a:solidFill>
                    <a:schemeClr val="bg1"/>
                  </a:solidFill>
                </a:rPr>
                <a:t>Flexible working / teleworking</a:t>
              </a:r>
              <a:endParaRPr lang="fr-FR" sz="2000" b="1" dirty="0">
                <a:solidFill>
                  <a:schemeClr val="bg1"/>
                </a:solidFill>
              </a:endParaRPr>
            </a:p>
          </p:txBody>
        </p:sp>
      </p:grpSp>
      <p:grpSp>
        <p:nvGrpSpPr>
          <p:cNvPr id="1036" name="Group 1035">
            <a:extLst>
              <a:ext uri="{FF2B5EF4-FFF2-40B4-BE49-F238E27FC236}">
                <a16:creationId xmlns:a16="http://schemas.microsoft.com/office/drawing/2014/main" id="{0E5008DC-0ABF-9C7A-DC7D-0906DB1C86F8}"/>
              </a:ext>
            </a:extLst>
          </p:cNvPr>
          <p:cNvGrpSpPr/>
          <p:nvPr/>
        </p:nvGrpSpPr>
        <p:grpSpPr>
          <a:xfrm>
            <a:off x="6629678" y="2456837"/>
            <a:ext cx="3485916" cy="963689"/>
            <a:chOff x="3260063" y="1192322"/>
            <a:chExt cx="3205632" cy="1212042"/>
          </a:xfrm>
        </p:grpSpPr>
        <p:sp>
          <p:nvSpPr>
            <p:cNvPr id="1037" name="Rounded Rectangle 50">
              <a:extLst>
                <a:ext uri="{FF2B5EF4-FFF2-40B4-BE49-F238E27FC236}">
                  <a16:creationId xmlns:a16="http://schemas.microsoft.com/office/drawing/2014/main" id="{D9884B78-FAD9-BC50-FAD7-4B6D8E61694F}"/>
                </a:ext>
              </a:extLst>
            </p:cNvPr>
            <p:cNvSpPr/>
            <p:nvPr/>
          </p:nvSpPr>
          <p:spPr>
            <a:xfrm>
              <a:off x="3260063" y="1192322"/>
              <a:ext cx="3205632" cy="1212042"/>
            </a:xfrm>
            <a:prstGeom prst="roundRect">
              <a:avLst/>
            </a:prstGeom>
            <a:solidFill>
              <a:srgbClr val="0E3D8A"/>
            </a:solid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38" name="TextBox 1037">
              <a:extLst>
                <a:ext uri="{FF2B5EF4-FFF2-40B4-BE49-F238E27FC236}">
                  <a16:creationId xmlns:a16="http://schemas.microsoft.com/office/drawing/2014/main" id="{94F53AFB-67AA-47A1-CD87-C7E784A5E887}"/>
                </a:ext>
              </a:extLst>
            </p:cNvPr>
            <p:cNvSpPr txBox="1"/>
            <p:nvPr/>
          </p:nvSpPr>
          <p:spPr>
            <a:xfrm>
              <a:off x="3648289" y="1354127"/>
              <a:ext cx="2429180" cy="890316"/>
            </a:xfrm>
            <a:prstGeom prst="rect">
              <a:avLst/>
            </a:prstGeom>
            <a:noFill/>
          </p:spPr>
          <p:txBody>
            <a:bodyPr wrap="square" rtlCol="0">
              <a:spAutoFit/>
            </a:bodyPr>
            <a:lstStyle/>
            <a:p>
              <a:pPr algn="ctr">
                <a:spcAft>
                  <a:spcPts val="0"/>
                </a:spcAft>
              </a:pPr>
              <a:r>
                <a:rPr lang="en-GB" sz="2000" b="1" dirty="0">
                  <a:solidFill>
                    <a:schemeClr val="bg1"/>
                  </a:solidFill>
                </a:rPr>
                <a:t>Attractive pension &amp; tax-free salary</a:t>
              </a:r>
              <a:endParaRPr lang="fr-FR" sz="2000" b="1" dirty="0">
                <a:solidFill>
                  <a:schemeClr val="bg1"/>
                </a:solidFill>
              </a:endParaRPr>
            </a:p>
          </p:txBody>
        </p:sp>
      </p:grpSp>
      <p:grpSp>
        <p:nvGrpSpPr>
          <p:cNvPr id="1046" name="Group 1045">
            <a:extLst>
              <a:ext uri="{FF2B5EF4-FFF2-40B4-BE49-F238E27FC236}">
                <a16:creationId xmlns:a16="http://schemas.microsoft.com/office/drawing/2014/main" id="{BAB83A00-871C-7615-7F69-835651776617}"/>
              </a:ext>
            </a:extLst>
          </p:cNvPr>
          <p:cNvGrpSpPr/>
          <p:nvPr/>
        </p:nvGrpSpPr>
        <p:grpSpPr>
          <a:xfrm>
            <a:off x="6629678" y="3731281"/>
            <a:ext cx="3485916" cy="963689"/>
            <a:chOff x="3260063" y="1192322"/>
            <a:chExt cx="3205632" cy="1212042"/>
          </a:xfrm>
        </p:grpSpPr>
        <p:sp>
          <p:nvSpPr>
            <p:cNvPr id="1047" name="Rounded Rectangle 50">
              <a:extLst>
                <a:ext uri="{FF2B5EF4-FFF2-40B4-BE49-F238E27FC236}">
                  <a16:creationId xmlns:a16="http://schemas.microsoft.com/office/drawing/2014/main" id="{51537047-6621-C40A-C27A-7D9E0F1F3C40}"/>
                </a:ext>
              </a:extLst>
            </p:cNvPr>
            <p:cNvSpPr/>
            <p:nvPr/>
          </p:nvSpPr>
          <p:spPr>
            <a:xfrm>
              <a:off x="3260063" y="1192322"/>
              <a:ext cx="3205632" cy="1212042"/>
            </a:xfrm>
            <a:prstGeom prst="roundRect">
              <a:avLst/>
            </a:prstGeom>
            <a:solidFill>
              <a:srgbClr val="0E3D8A"/>
            </a:solid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48" name="TextBox 1047">
              <a:extLst>
                <a:ext uri="{FF2B5EF4-FFF2-40B4-BE49-F238E27FC236}">
                  <a16:creationId xmlns:a16="http://schemas.microsoft.com/office/drawing/2014/main" id="{D4E00A59-0D2F-6B30-7DA3-D055B6BCE9EC}"/>
                </a:ext>
              </a:extLst>
            </p:cNvPr>
            <p:cNvSpPr txBox="1"/>
            <p:nvPr/>
          </p:nvSpPr>
          <p:spPr>
            <a:xfrm>
              <a:off x="3447626" y="1383268"/>
              <a:ext cx="2837144" cy="890316"/>
            </a:xfrm>
            <a:prstGeom prst="rect">
              <a:avLst/>
            </a:prstGeom>
            <a:noFill/>
          </p:spPr>
          <p:txBody>
            <a:bodyPr wrap="square" rtlCol="0">
              <a:spAutoFit/>
            </a:bodyPr>
            <a:lstStyle/>
            <a:p>
              <a:pPr algn="ctr"/>
              <a:r>
                <a:rPr lang="en-GB" sz="2000" b="1" dirty="0">
                  <a:solidFill>
                    <a:schemeClr val="bg1"/>
                  </a:solidFill>
                </a:rPr>
                <a:t>Holidays, wellbeing &amp; life-work balance</a:t>
              </a:r>
              <a:endParaRPr lang="fr-FR" sz="2000" b="1" dirty="0">
                <a:solidFill>
                  <a:schemeClr val="bg1"/>
                </a:solidFill>
              </a:endParaRPr>
            </a:p>
          </p:txBody>
        </p:sp>
      </p:grpSp>
      <p:grpSp>
        <p:nvGrpSpPr>
          <p:cNvPr id="1049" name="Group 1048">
            <a:extLst>
              <a:ext uri="{FF2B5EF4-FFF2-40B4-BE49-F238E27FC236}">
                <a16:creationId xmlns:a16="http://schemas.microsoft.com/office/drawing/2014/main" id="{3A2DDE94-F4C0-3F2D-73EC-CB5005F0455A}"/>
              </a:ext>
            </a:extLst>
          </p:cNvPr>
          <p:cNvGrpSpPr/>
          <p:nvPr/>
        </p:nvGrpSpPr>
        <p:grpSpPr>
          <a:xfrm>
            <a:off x="6629678" y="5030011"/>
            <a:ext cx="3485916" cy="963689"/>
            <a:chOff x="3260063" y="1192322"/>
            <a:chExt cx="3205632" cy="1212042"/>
          </a:xfrm>
        </p:grpSpPr>
        <p:sp>
          <p:nvSpPr>
            <p:cNvPr id="1050" name="Rounded Rectangle 50">
              <a:extLst>
                <a:ext uri="{FF2B5EF4-FFF2-40B4-BE49-F238E27FC236}">
                  <a16:creationId xmlns:a16="http://schemas.microsoft.com/office/drawing/2014/main" id="{63415D1E-299D-23F0-3053-9E8AD1A80F34}"/>
                </a:ext>
              </a:extLst>
            </p:cNvPr>
            <p:cNvSpPr/>
            <p:nvPr/>
          </p:nvSpPr>
          <p:spPr>
            <a:xfrm>
              <a:off x="3260063" y="1192322"/>
              <a:ext cx="3205632" cy="1212042"/>
            </a:xfrm>
            <a:prstGeom prst="roundRect">
              <a:avLst/>
            </a:prstGeom>
            <a:solidFill>
              <a:srgbClr val="0E3D8A"/>
            </a:solid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51" name="TextBox 1050">
              <a:extLst>
                <a:ext uri="{FF2B5EF4-FFF2-40B4-BE49-F238E27FC236}">
                  <a16:creationId xmlns:a16="http://schemas.microsoft.com/office/drawing/2014/main" id="{51827A33-D6AD-9BC6-A4B3-BBB5629BA8E4}"/>
                </a:ext>
              </a:extLst>
            </p:cNvPr>
            <p:cNvSpPr txBox="1"/>
            <p:nvPr/>
          </p:nvSpPr>
          <p:spPr>
            <a:xfrm>
              <a:off x="3440988" y="1353184"/>
              <a:ext cx="2843782" cy="890316"/>
            </a:xfrm>
            <a:prstGeom prst="rect">
              <a:avLst/>
            </a:prstGeom>
            <a:noFill/>
          </p:spPr>
          <p:txBody>
            <a:bodyPr wrap="square" rtlCol="0">
              <a:spAutoFit/>
            </a:bodyPr>
            <a:lstStyle/>
            <a:p>
              <a:pPr algn="ctr">
                <a:spcAft>
                  <a:spcPts val="0"/>
                </a:spcAft>
              </a:pPr>
              <a:r>
                <a:rPr lang="en-GB" sz="2000" b="1" dirty="0">
                  <a:solidFill>
                    <a:schemeClr val="bg1"/>
                  </a:solidFill>
                </a:rPr>
                <a:t>Sustainable working environment</a:t>
              </a:r>
              <a:endParaRPr lang="fr-FR" sz="2000" b="1" dirty="0">
                <a:solidFill>
                  <a:schemeClr val="bg1"/>
                </a:solidFill>
              </a:endParaRPr>
            </a:p>
          </p:txBody>
        </p:sp>
      </p:grpSp>
      <p:pic>
        <p:nvPicPr>
          <p:cNvPr id="1055" name="Picture 8" descr="DB56C1F1">
            <a:extLst>
              <a:ext uri="{FF2B5EF4-FFF2-40B4-BE49-F238E27FC236}">
                <a16:creationId xmlns:a16="http://schemas.microsoft.com/office/drawing/2014/main" id="{EF7DB552-009B-1E23-379B-957CC7C839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73234" y="1044943"/>
            <a:ext cx="1144979" cy="1144979"/>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13" descr="29CA969">
            <a:extLst>
              <a:ext uri="{FF2B5EF4-FFF2-40B4-BE49-F238E27FC236}">
                <a16:creationId xmlns:a16="http://schemas.microsoft.com/office/drawing/2014/main" id="{FBF8C3F7-7140-F395-A6F8-C82CE7FC936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2442"/>
          <a:stretch/>
        </p:blipFill>
        <p:spPr bwMode="auto">
          <a:xfrm>
            <a:off x="10510850" y="2432699"/>
            <a:ext cx="1256731" cy="1088849"/>
          </a:xfrm>
          <a:prstGeom prst="rect">
            <a:avLst/>
          </a:prstGeom>
          <a:noFill/>
          <a:extLst>
            <a:ext uri="{909E8E84-426E-40DD-AFC4-6F175D3DCCD1}">
              <a14:hiddenFill xmlns:a14="http://schemas.microsoft.com/office/drawing/2010/main">
                <a:solidFill>
                  <a:srgbClr val="FFFFFF"/>
                </a:solidFill>
              </a14:hiddenFill>
            </a:ext>
          </a:extLst>
        </p:spPr>
      </p:pic>
      <p:pic>
        <p:nvPicPr>
          <p:cNvPr id="1057" name="Picture 10" descr="DCA0A27">
            <a:extLst>
              <a:ext uri="{FF2B5EF4-FFF2-40B4-BE49-F238E27FC236}">
                <a16:creationId xmlns:a16="http://schemas.microsoft.com/office/drawing/2014/main" id="{06293A17-A90F-3F2B-A16A-775A0393D8A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10850" y="3557495"/>
            <a:ext cx="1296032" cy="1296032"/>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2" descr="4EC71FAB">
            <a:extLst>
              <a:ext uri="{FF2B5EF4-FFF2-40B4-BE49-F238E27FC236}">
                <a16:creationId xmlns:a16="http://schemas.microsoft.com/office/drawing/2014/main" id="{357565B7-20DB-683F-DCF0-852ECE0E589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12784" y="4889474"/>
            <a:ext cx="1200262" cy="1240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31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4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DB929-C3AF-9FA9-DA13-812F8B5FD320}"/>
              </a:ext>
            </a:extLst>
          </p:cNvPr>
          <p:cNvSpPr>
            <a:spLocks noGrp="1"/>
          </p:cNvSpPr>
          <p:nvPr>
            <p:ph type="title"/>
          </p:nvPr>
        </p:nvSpPr>
        <p:spPr/>
        <p:txBody>
          <a:bodyPr/>
          <a:lstStyle/>
          <a:p>
            <a:r>
              <a:rPr lang="en-GB" dirty="0"/>
              <a:t>I am interested but, I am hesitating</a:t>
            </a:r>
          </a:p>
        </p:txBody>
      </p:sp>
      <p:sp>
        <p:nvSpPr>
          <p:cNvPr id="8" name="Content Placeholder 1">
            <a:extLst>
              <a:ext uri="{FF2B5EF4-FFF2-40B4-BE49-F238E27FC236}">
                <a16:creationId xmlns:a16="http://schemas.microsoft.com/office/drawing/2014/main" id="{8523B572-13FB-738D-0B4C-A0DD6EE22D00}"/>
              </a:ext>
            </a:extLst>
          </p:cNvPr>
          <p:cNvSpPr txBox="1">
            <a:spLocks/>
          </p:cNvSpPr>
          <p:nvPr/>
        </p:nvSpPr>
        <p:spPr>
          <a:xfrm>
            <a:off x="2657475" y="971550"/>
            <a:ext cx="8105776" cy="1590674"/>
          </a:xfrm>
          <a:prstGeom prst="rect">
            <a:avLst/>
          </a:prstGeom>
          <a:noFill/>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spcBef>
                <a:spcPts val="600"/>
              </a:spcBef>
              <a:buClr>
                <a:schemeClr val="tx1"/>
              </a:buClr>
            </a:pPr>
            <a:r>
              <a:rPr lang="en-GB" sz="1900" b="1" dirty="0">
                <a:solidFill>
                  <a:schemeClr val="bg1"/>
                </a:solidFill>
                <a:ea typeface="Calibri" panose="020F0502020204030204" pitchFamily="34" charset="0"/>
                <a:cs typeface="Calibri" panose="020F0502020204030204" pitchFamily="34" charset="0"/>
              </a:rPr>
              <a:t>European Pharmacopoeia Department</a:t>
            </a:r>
          </a:p>
          <a:p>
            <a:pPr marL="342900" lvl="0" indent="-342900" algn="just">
              <a:spcBef>
                <a:spcPts val="600"/>
              </a:spcBef>
              <a:buClr>
                <a:schemeClr val="bg1"/>
              </a:buClr>
              <a:buFont typeface="Wingdings" panose="05000000000000000000" pitchFamily="2" charset="2"/>
              <a:buChar char="§"/>
            </a:pPr>
            <a:r>
              <a:rPr lang="en-GB" sz="1800" dirty="0">
                <a:solidFill>
                  <a:schemeClr val="bg1"/>
                </a:solidFill>
                <a:ea typeface="Calibri" panose="020F0502020204030204" pitchFamily="34" charset="0"/>
                <a:cs typeface="Calibri" panose="020F0502020204030204" pitchFamily="34" charset="0"/>
              </a:rPr>
              <a:t>drafting European Pharmacopoeia texts using scientific data and other information available e.g. batch data, validation protocols and reports</a:t>
            </a:r>
          </a:p>
          <a:p>
            <a:pPr marL="342900" lvl="0" indent="-342900" algn="just">
              <a:spcBef>
                <a:spcPts val="600"/>
              </a:spcBef>
              <a:buClr>
                <a:schemeClr val="bg1"/>
              </a:buClr>
              <a:buFont typeface="Wingdings" panose="05000000000000000000" pitchFamily="2" charset="2"/>
              <a:buChar char="§"/>
            </a:pPr>
            <a:r>
              <a:rPr lang="en-GB" sz="1800" dirty="0">
                <a:solidFill>
                  <a:schemeClr val="bg1"/>
                </a:solidFill>
                <a:ea typeface="Calibri" panose="020F0502020204030204" pitchFamily="34" charset="0"/>
                <a:cs typeface="Calibri" panose="020F0502020204030204" pitchFamily="34" charset="0"/>
              </a:rPr>
              <a:t>co-ordinating the work programme of subject matter experts  from across Europe and beyond</a:t>
            </a:r>
            <a:endParaRPr lang="en-GB" sz="1800" dirty="0">
              <a:solidFill>
                <a:schemeClr val="bg1"/>
              </a:solidFill>
              <a:effectLst/>
              <a:ea typeface="Calibri" panose="020F0502020204030204" pitchFamily="34" charset="0"/>
              <a:cs typeface="Calibri" panose="020F0502020204030204" pitchFamily="34" charset="0"/>
            </a:endParaRPr>
          </a:p>
          <a:p>
            <a:pPr marL="0" lvl="1" indent="0">
              <a:spcBef>
                <a:spcPts val="1000"/>
              </a:spcBef>
              <a:buClr>
                <a:schemeClr val="tx1"/>
              </a:buClr>
              <a:buFont typeface="Arial" panose="020B0604020202020204" pitchFamily="34" charset="0"/>
              <a:buNone/>
              <a:tabLst>
                <a:tab pos="177800" algn="l"/>
              </a:tabLst>
            </a:pPr>
            <a:endParaRPr lang="en-GB" sz="1900" dirty="0">
              <a:solidFill>
                <a:schemeClr val="bg1"/>
              </a:solidFill>
            </a:endParaRPr>
          </a:p>
        </p:txBody>
      </p:sp>
      <p:sp>
        <p:nvSpPr>
          <p:cNvPr id="9" name="Content Placeholder 1">
            <a:extLst>
              <a:ext uri="{FF2B5EF4-FFF2-40B4-BE49-F238E27FC236}">
                <a16:creationId xmlns:a16="http://schemas.microsoft.com/office/drawing/2014/main" id="{E1388FCF-F6D5-D624-F8A6-E3F723EADFF8}"/>
              </a:ext>
            </a:extLst>
          </p:cNvPr>
          <p:cNvSpPr txBox="1">
            <a:spLocks/>
          </p:cNvSpPr>
          <p:nvPr/>
        </p:nvSpPr>
        <p:spPr>
          <a:xfrm>
            <a:off x="2657475" y="2772095"/>
            <a:ext cx="8105776" cy="1590675"/>
          </a:xfrm>
          <a:prstGeom prst="rect">
            <a:avLst/>
          </a:prstGeom>
          <a:noFill/>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spcBef>
                <a:spcPts val="600"/>
              </a:spcBef>
              <a:buClr>
                <a:schemeClr val="tx1"/>
              </a:buClr>
            </a:pPr>
            <a:r>
              <a:rPr lang="en-GB" sz="1900" b="1" dirty="0">
                <a:solidFill>
                  <a:schemeClr val="bg1"/>
                </a:solidFill>
                <a:ea typeface="Calibri" panose="020F0502020204030204" pitchFamily="34" charset="0"/>
                <a:cs typeface="Calibri" panose="020F0502020204030204" pitchFamily="34" charset="0"/>
              </a:rPr>
              <a:t>Laboratory Department</a:t>
            </a:r>
          </a:p>
          <a:p>
            <a:pPr marL="342900" lvl="0" indent="-342900" algn="just">
              <a:spcBef>
                <a:spcPts val="600"/>
              </a:spcBef>
              <a:buClr>
                <a:schemeClr val="bg1"/>
              </a:buClr>
              <a:buFont typeface="Wingdings" panose="05000000000000000000" pitchFamily="2" charset="2"/>
              <a:buChar char="§"/>
            </a:pPr>
            <a:r>
              <a:rPr lang="en-GB" sz="1800" dirty="0">
                <a:solidFill>
                  <a:schemeClr val="bg1"/>
                </a:solidFill>
                <a:ea typeface="Calibri" panose="020F0502020204030204" pitchFamily="34" charset="0"/>
                <a:cs typeface="Calibri" panose="020F0502020204030204" pitchFamily="34" charset="0"/>
              </a:rPr>
              <a:t>managing laboratory projects related to the establishment and maintenance of European Pharmacopoeia reference standards </a:t>
            </a:r>
          </a:p>
          <a:p>
            <a:pPr marL="342900" lvl="0" indent="-342900" algn="just">
              <a:spcBef>
                <a:spcPts val="600"/>
              </a:spcBef>
              <a:buClr>
                <a:schemeClr val="bg1"/>
              </a:buClr>
              <a:buFont typeface="Wingdings" panose="05000000000000000000" pitchFamily="2" charset="2"/>
              <a:buChar char="§"/>
            </a:pPr>
            <a:r>
              <a:rPr lang="en-GB" sz="1800" dirty="0">
                <a:solidFill>
                  <a:schemeClr val="bg1"/>
                </a:solidFill>
                <a:ea typeface="Calibri" panose="020F0502020204030204" pitchFamily="34" charset="0"/>
                <a:cs typeface="Calibri" panose="020F0502020204030204" pitchFamily="34" charset="0"/>
              </a:rPr>
              <a:t>verification and/or development of analytical procedures to define qualitative and quantitative attributes of substances, preparations etc</a:t>
            </a:r>
          </a:p>
        </p:txBody>
      </p:sp>
      <p:sp>
        <p:nvSpPr>
          <p:cNvPr id="10" name="Content Placeholder 1">
            <a:extLst>
              <a:ext uri="{FF2B5EF4-FFF2-40B4-BE49-F238E27FC236}">
                <a16:creationId xmlns:a16="http://schemas.microsoft.com/office/drawing/2014/main" id="{231D5747-9FC9-0970-946F-B199270CE294}"/>
              </a:ext>
            </a:extLst>
          </p:cNvPr>
          <p:cNvSpPr txBox="1">
            <a:spLocks/>
          </p:cNvSpPr>
          <p:nvPr/>
        </p:nvSpPr>
        <p:spPr>
          <a:xfrm>
            <a:off x="2657475" y="4695825"/>
            <a:ext cx="8105776" cy="1590675"/>
          </a:xfrm>
          <a:prstGeom prst="rect">
            <a:avLst/>
          </a:prstGeom>
          <a:noFill/>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spcBef>
                <a:spcPts val="600"/>
              </a:spcBef>
              <a:buClr>
                <a:schemeClr val="tx1"/>
              </a:buClr>
            </a:pPr>
            <a:r>
              <a:rPr lang="en-GB" sz="1900" b="1" dirty="0">
                <a:solidFill>
                  <a:schemeClr val="bg1"/>
                </a:solidFill>
                <a:ea typeface="Calibri" panose="020F0502020204030204" pitchFamily="34" charset="0"/>
                <a:cs typeface="Calibri" panose="020F0502020204030204" pitchFamily="34" charset="0"/>
              </a:rPr>
              <a:t>Certification of Substances Department</a:t>
            </a:r>
          </a:p>
          <a:p>
            <a:pPr marL="285750" lvl="0" indent="-285750" algn="just">
              <a:spcBef>
                <a:spcPts val="600"/>
              </a:spcBef>
              <a:buClr>
                <a:schemeClr val="bg1"/>
              </a:buClr>
              <a:buFont typeface="Wingdings" panose="05000000000000000000" pitchFamily="2" charset="2"/>
              <a:buChar char="§"/>
            </a:pPr>
            <a:r>
              <a:rPr lang="en-GB" sz="1800" dirty="0">
                <a:solidFill>
                  <a:schemeClr val="bg1"/>
                </a:solidFill>
                <a:ea typeface="Calibri" panose="020F0502020204030204" pitchFamily="34" charset="0"/>
                <a:cs typeface="Calibri" panose="020F0502020204030204" pitchFamily="34" charset="0"/>
              </a:rPr>
              <a:t>participating in the scientific assessment of data related to CEP applications </a:t>
            </a:r>
          </a:p>
          <a:p>
            <a:pPr marL="285750" lvl="0" indent="-285750" algn="just">
              <a:spcBef>
                <a:spcPts val="600"/>
              </a:spcBef>
              <a:buClr>
                <a:schemeClr val="bg1"/>
              </a:buClr>
              <a:buFont typeface="Wingdings" panose="05000000000000000000" pitchFamily="2" charset="2"/>
              <a:buChar char="§"/>
            </a:pPr>
            <a:r>
              <a:rPr lang="en-GB" sz="1800" dirty="0">
                <a:solidFill>
                  <a:schemeClr val="bg1"/>
                </a:solidFill>
                <a:ea typeface="Calibri" panose="020F0502020204030204" pitchFamily="34" charset="0"/>
                <a:cs typeface="Calibri" panose="020F0502020204030204" pitchFamily="34" charset="0"/>
              </a:rPr>
              <a:t>conducting, co-ordinating or contributing quality investigations that impact the validity of CEPs </a:t>
            </a:r>
          </a:p>
        </p:txBody>
      </p:sp>
      <p:sp>
        <p:nvSpPr>
          <p:cNvPr id="11" name="Rectangle: Rounded Corners 10">
            <a:extLst>
              <a:ext uri="{FF2B5EF4-FFF2-40B4-BE49-F238E27FC236}">
                <a16:creationId xmlns:a16="http://schemas.microsoft.com/office/drawing/2014/main" id="{AE6E889A-E0D6-B975-C442-BC324B2F80B0}"/>
              </a:ext>
            </a:extLst>
          </p:cNvPr>
          <p:cNvSpPr/>
          <p:nvPr/>
        </p:nvSpPr>
        <p:spPr>
          <a:xfrm>
            <a:off x="426474" y="876619"/>
            <a:ext cx="11339052" cy="5381625"/>
          </a:xfrm>
          <a:prstGeom prst="roundRect">
            <a:avLst>
              <a:gd name="adj" fmla="val 2454"/>
            </a:avLst>
          </a:prstGeom>
          <a:solidFill>
            <a:schemeClr val="bg1"/>
          </a:solidFill>
          <a:ln w="38100">
            <a:solidFill>
              <a:srgbClr val="FFC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You having nothing to lose.</a:t>
            </a:r>
          </a:p>
          <a:p>
            <a:pPr algn="ctr"/>
            <a:r>
              <a:rPr lang="en-GB" sz="2800" dirty="0">
                <a:solidFill>
                  <a:schemeClr val="tx1"/>
                </a:solidFill>
              </a:rPr>
              <a:t>In addition, other roles may come up across the organisation </a:t>
            </a:r>
          </a:p>
          <a:p>
            <a:pPr algn="ctr"/>
            <a:r>
              <a:rPr lang="en-GB" sz="2800" dirty="0">
                <a:solidFill>
                  <a:schemeClr val="tx1"/>
                </a:solidFill>
              </a:rPr>
              <a:t>in the next few years, </a:t>
            </a:r>
          </a:p>
          <a:p>
            <a:pPr algn="ctr"/>
            <a:r>
              <a:rPr lang="en-GB" sz="2800" dirty="0">
                <a:solidFill>
                  <a:schemeClr val="tx1"/>
                </a:solidFill>
              </a:rPr>
              <a:t>so, get yourself on a </a:t>
            </a:r>
          </a:p>
          <a:p>
            <a:pPr algn="ctr"/>
            <a:r>
              <a:rPr lang="en-GB" sz="2800" dirty="0">
                <a:solidFill>
                  <a:schemeClr val="tx1"/>
                </a:solidFill>
              </a:rPr>
              <a:t>“pre-selection” list by applying now!</a:t>
            </a:r>
          </a:p>
        </p:txBody>
      </p:sp>
    </p:spTree>
    <p:extLst>
      <p:ext uri="{BB962C8B-B14F-4D97-AF65-F5344CB8AC3E}">
        <p14:creationId xmlns:p14="http://schemas.microsoft.com/office/powerpoint/2010/main" val="1982373179"/>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991088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34700-3CAB-0C5A-DCFA-2D346613FB46}"/>
              </a:ext>
            </a:extLst>
          </p:cNvPr>
          <p:cNvSpPr>
            <a:spLocks noGrp="1"/>
          </p:cNvSpPr>
          <p:nvPr>
            <p:ph type="title"/>
          </p:nvPr>
        </p:nvSpPr>
        <p:spPr/>
        <p:txBody>
          <a:bodyPr/>
          <a:lstStyle/>
          <a:p>
            <a:r>
              <a:rPr lang="en-GB" dirty="0"/>
              <a:t>The EDQM, a Directorate of the Council of Europe</a:t>
            </a:r>
          </a:p>
        </p:txBody>
      </p:sp>
      <p:grpSp>
        <p:nvGrpSpPr>
          <p:cNvPr id="15" name="Group 14">
            <a:extLst>
              <a:ext uri="{FF2B5EF4-FFF2-40B4-BE49-F238E27FC236}">
                <a16:creationId xmlns:a16="http://schemas.microsoft.com/office/drawing/2014/main" id="{03FB0CD2-B5B4-8A49-DF02-1B3396B86FD6}"/>
              </a:ext>
            </a:extLst>
          </p:cNvPr>
          <p:cNvGrpSpPr/>
          <p:nvPr/>
        </p:nvGrpSpPr>
        <p:grpSpPr>
          <a:xfrm>
            <a:off x="277145" y="823786"/>
            <a:ext cx="11653933" cy="2634799"/>
            <a:chOff x="277145" y="823786"/>
            <a:chExt cx="11653933" cy="2634799"/>
          </a:xfrm>
        </p:grpSpPr>
        <p:sp>
          <p:nvSpPr>
            <p:cNvPr id="12" name="Rectangle: Rounded Corners 11">
              <a:extLst>
                <a:ext uri="{FF2B5EF4-FFF2-40B4-BE49-F238E27FC236}">
                  <a16:creationId xmlns:a16="http://schemas.microsoft.com/office/drawing/2014/main" id="{CDF9968F-1947-0FA9-94D9-F205F951EE68}"/>
                </a:ext>
              </a:extLst>
            </p:cNvPr>
            <p:cNvSpPr/>
            <p:nvPr/>
          </p:nvSpPr>
          <p:spPr>
            <a:xfrm>
              <a:off x="2981227" y="879682"/>
              <a:ext cx="8949851" cy="2495828"/>
            </a:xfrm>
            <a:prstGeom prst="roundRect">
              <a:avLst/>
            </a:prstGeom>
            <a:solidFill>
              <a:srgbClr val="0E3D8A"/>
            </a:solidFill>
            <a:ln w="38100">
              <a:solidFill>
                <a:srgbClr val="FFC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97A6CC47-DB34-B29B-4337-51A229E6B05C}"/>
                </a:ext>
              </a:extLst>
            </p:cNvPr>
            <p:cNvPicPr>
              <a:picLocks noChangeAspect="1"/>
            </p:cNvPicPr>
            <p:nvPr/>
          </p:nvPicPr>
          <p:blipFill>
            <a:blip r:embed="rId2"/>
            <a:stretch>
              <a:fillRect/>
            </a:stretch>
          </p:blipFill>
          <p:spPr>
            <a:xfrm>
              <a:off x="277145" y="823786"/>
              <a:ext cx="2657644" cy="2634799"/>
            </a:xfrm>
            <a:prstGeom prst="rect">
              <a:avLst/>
            </a:prstGeom>
          </p:spPr>
        </p:pic>
        <p:sp>
          <p:nvSpPr>
            <p:cNvPr id="8" name="Rectangle 7">
              <a:extLst>
                <a:ext uri="{FF2B5EF4-FFF2-40B4-BE49-F238E27FC236}">
                  <a16:creationId xmlns:a16="http://schemas.microsoft.com/office/drawing/2014/main" id="{2B38AFD7-D8A7-880E-6ED4-558958FBA402}"/>
                </a:ext>
              </a:extLst>
            </p:cNvPr>
            <p:cNvSpPr/>
            <p:nvPr/>
          </p:nvSpPr>
          <p:spPr>
            <a:xfrm>
              <a:off x="3346179" y="948366"/>
              <a:ext cx="2896947" cy="461665"/>
            </a:xfrm>
            <a:prstGeom prst="rect">
              <a:avLst/>
            </a:prstGeom>
          </p:spPr>
          <p:txBody>
            <a:bodyPr wrap="none">
              <a:spAutoFit/>
            </a:bodyPr>
            <a:lstStyle/>
            <a:p>
              <a:pPr lvl="0" defTabSz="457200">
                <a:defRPr/>
              </a:pPr>
              <a:r>
                <a:rPr lang="en-GB" sz="2400" b="1" dirty="0">
                  <a:solidFill>
                    <a:schemeClr val="bg1"/>
                  </a:solidFill>
                  <a:latin typeface="+mj-lt"/>
                  <a:ea typeface="+mj-ea"/>
                  <a:cs typeface="+mj-cs"/>
                </a:rPr>
                <a:t>Council of Europe</a:t>
              </a:r>
            </a:p>
          </p:txBody>
        </p:sp>
        <p:sp>
          <p:nvSpPr>
            <p:cNvPr id="9" name="Rectangle 8">
              <a:extLst>
                <a:ext uri="{FF2B5EF4-FFF2-40B4-BE49-F238E27FC236}">
                  <a16:creationId xmlns:a16="http://schemas.microsoft.com/office/drawing/2014/main" id="{B3642B95-B168-F4EC-25AE-B0B04092ECAC}"/>
                </a:ext>
              </a:extLst>
            </p:cNvPr>
            <p:cNvSpPr/>
            <p:nvPr/>
          </p:nvSpPr>
          <p:spPr>
            <a:xfrm>
              <a:off x="3346179" y="1583510"/>
              <a:ext cx="6298289" cy="1585049"/>
            </a:xfrm>
            <a:prstGeom prst="rect">
              <a:avLst/>
            </a:prstGeom>
          </p:spPr>
          <p:txBody>
            <a:bodyPr wrap="square">
              <a:spAutoFit/>
            </a:bodyPr>
            <a:lstStyle/>
            <a:p>
              <a:pPr lvl="0">
                <a:lnSpc>
                  <a:spcPct val="90000"/>
                </a:lnSpc>
                <a:spcBef>
                  <a:spcPts val="1000"/>
                </a:spcBef>
                <a:defRPr/>
              </a:pPr>
              <a:r>
                <a:rPr lang="en-GB" sz="2000" b="1" dirty="0">
                  <a:solidFill>
                    <a:schemeClr val="bg1"/>
                  </a:solidFill>
                  <a:cs typeface="Calibri" panose="020F0502020204030204" pitchFamily="34" charset="0"/>
                </a:rPr>
                <a:t>▶ </a:t>
              </a:r>
              <a:r>
                <a:rPr lang="en-GB" sz="2000" dirty="0">
                  <a:solidFill>
                    <a:schemeClr val="bg1"/>
                  </a:solidFill>
                  <a:cs typeface="Calibri" panose="020F0502020204030204" pitchFamily="34" charset="0"/>
                </a:rPr>
                <a:t>Founded in </a:t>
              </a:r>
              <a:r>
                <a:rPr lang="en-GB" sz="2000" b="1" dirty="0">
                  <a:solidFill>
                    <a:schemeClr val="bg1"/>
                  </a:solidFill>
                  <a:cs typeface="Calibri" panose="020F0502020204030204" pitchFamily="34" charset="0"/>
                </a:rPr>
                <a:t>1949</a:t>
              </a:r>
            </a:p>
            <a:p>
              <a:pPr lvl="0">
                <a:lnSpc>
                  <a:spcPct val="90000"/>
                </a:lnSpc>
                <a:spcBef>
                  <a:spcPts val="1000"/>
                </a:spcBef>
                <a:defRPr/>
              </a:pPr>
              <a:r>
                <a:rPr lang="en-GB" sz="2000" b="1" dirty="0">
                  <a:solidFill>
                    <a:schemeClr val="bg1"/>
                  </a:solidFill>
                  <a:cs typeface="Calibri" panose="020F0502020204030204" pitchFamily="34" charset="0"/>
                </a:rPr>
                <a:t>▶</a:t>
              </a:r>
              <a:r>
                <a:rPr lang="en-GB" sz="2000" dirty="0">
                  <a:solidFill>
                    <a:schemeClr val="bg1"/>
                  </a:solidFill>
                  <a:ea typeface="Cambria Math" panose="02040503050406030204" pitchFamily="18" charset="0"/>
                  <a:cs typeface="Calibri" panose="020F0502020204030204" pitchFamily="34" charset="0"/>
                </a:rPr>
                <a:t> </a:t>
              </a:r>
              <a:r>
                <a:rPr lang="en-GB" sz="2000" b="1" dirty="0">
                  <a:solidFill>
                    <a:schemeClr val="bg1"/>
                  </a:solidFill>
                  <a:cs typeface="Calibri" panose="020F0502020204030204" pitchFamily="34" charset="0"/>
                </a:rPr>
                <a:t>Intergovernmental </a:t>
              </a:r>
              <a:r>
                <a:rPr lang="en-GB" sz="2000" dirty="0">
                  <a:solidFill>
                    <a:schemeClr val="bg1"/>
                  </a:solidFill>
                  <a:cs typeface="Calibri" panose="020F0502020204030204" pitchFamily="34" charset="0"/>
                </a:rPr>
                <a:t>organisation, Strasbourg</a:t>
              </a:r>
            </a:p>
            <a:p>
              <a:pPr lvl="0">
                <a:lnSpc>
                  <a:spcPct val="90000"/>
                </a:lnSpc>
                <a:spcBef>
                  <a:spcPts val="1000"/>
                </a:spcBef>
                <a:defRPr/>
              </a:pPr>
              <a:r>
                <a:rPr lang="en-GB" sz="2000" b="1" dirty="0">
                  <a:solidFill>
                    <a:schemeClr val="bg1"/>
                  </a:solidFill>
                  <a:cs typeface="Calibri" panose="020F0502020204030204" pitchFamily="34" charset="0"/>
                </a:rPr>
                <a:t>▶ 46 </a:t>
              </a:r>
              <a:r>
                <a:rPr lang="en-GB" sz="2000" dirty="0">
                  <a:solidFill>
                    <a:schemeClr val="bg1"/>
                  </a:solidFill>
                  <a:cs typeface="Calibri" panose="020F0502020204030204" pitchFamily="34" charset="0"/>
                </a:rPr>
                <a:t>member states</a:t>
              </a:r>
            </a:p>
            <a:p>
              <a:pPr lvl="0">
                <a:lnSpc>
                  <a:spcPct val="90000"/>
                </a:lnSpc>
                <a:spcBef>
                  <a:spcPts val="1000"/>
                </a:spcBef>
                <a:defRPr/>
              </a:pPr>
              <a:r>
                <a:rPr lang="en-GB" sz="2000" b="1" dirty="0">
                  <a:solidFill>
                    <a:schemeClr val="bg1"/>
                  </a:solidFill>
                  <a:cs typeface="Calibri" panose="020F0502020204030204" pitchFamily="34" charset="0"/>
                </a:rPr>
                <a:t>▶</a:t>
              </a:r>
              <a:r>
                <a:rPr lang="en-GB" sz="2000" dirty="0">
                  <a:solidFill>
                    <a:schemeClr val="bg1"/>
                  </a:solidFill>
                  <a:ea typeface="Cambria Math" panose="02040503050406030204" pitchFamily="18" charset="0"/>
                  <a:cs typeface="Calibri" panose="020F0502020204030204" pitchFamily="34" charset="0"/>
                </a:rPr>
                <a:t> </a:t>
              </a:r>
              <a:r>
                <a:rPr lang="en-GB" sz="2000" dirty="0">
                  <a:solidFill>
                    <a:schemeClr val="bg1"/>
                  </a:solidFill>
                  <a:cs typeface="Calibri" panose="020F0502020204030204" pitchFamily="34" charset="0"/>
                </a:rPr>
                <a:t>More than </a:t>
              </a:r>
              <a:r>
                <a:rPr lang="en-GB" sz="2000" b="1" dirty="0">
                  <a:solidFill>
                    <a:schemeClr val="bg1"/>
                  </a:solidFill>
                  <a:cs typeface="Calibri" panose="020F0502020204030204" pitchFamily="34" charset="0"/>
                </a:rPr>
                <a:t>700 million</a:t>
              </a:r>
              <a:r>
                <a:rPr lang="en-GB" sz="2000" dirty="0">
                  <a:solidFill>
                    <a:schemeClr val="bg1"/>
                  </a:solidFill>
                  <a:cs typeface="Calibri" panose="020F0502020204030204" pitchFamily="34" charset="0"/>
                </a:rPr>
                <a:t> citizens</a:t>
              </a:r>
            </a:p>
          </p:txBody>
        </p:sp>
      </p:grpSp>
      <p:grpSp>
        <p:nvGrpSpPr>
          <p:cNvPr id="16" name="Group 15">
            <a:extLst>
              <a:ext uri="{FF2B5EF4-FFF2-40B4-BE49-F238E27FC236}">
                <a16:creationId xmlns:a16="http://schemas.microsoft.com/office/drawing/2014/main" id="{D2691D39-1A9D-5245-474C-3BC2B825BD97}"/>
              </a:ext>
            </a:extLst>
          </p:cNvPr>
          <p:cNvGrpSpPr/>
          <p:nvPr/>
        </p:nvGrpSpPr>
        <p:grpSpPr>
          <a:xfrm>
            <a:off x="277145" y="3536178"/>
            <a:ext cx="11853895" cy="2719758"/>
            <a:chOff x="277145" y="3536178"/>
            <a:chExt cx="11853895" cy="2719758"/>
          </a:xfrm>
        </p:grpSpPr>
        <p:sp>
          <p:nvSpPr>
            <p:cNvPr id="13" name="Rectangle: Rounded Corners 12">
              <a:extLst>
                <a:ext uri="{FF2B5EF4-FFF2-40B4-BE49-F238E27FC236}">
                  <a16:creationId xmlns:a16="http://schemas.microsoft.com/office/drawing/2014/main" id="{69060052-539B-4C58-8F13-8CE3C41156C1}"/>
                </a:ext>
              </a:extLst>
            </p:cNvPr>
            <p:cNvSpPr/>
            <p:nvPr/>
          </p:nvSpPr>
          <p:spPr>
            <a:xfrm>
              <a:off x="3079478" y="3548988"/>
              <a:ext cx="8851599" cy="2677465"/>
            </a:xfrm>
            <a:prstGeom prst="roundRect">
              <a:avLst/>
            </a:prstGeom>
            <a:solidFill>
              <a:srgbClr val="0E3D8A"/>
            </a:solidFill>
            <a:ln w="38100">
              <a:solidFill>
                <a:srgbClr val="FFC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93F65A23-404E-5368-AA90-DE4A9602B68E}"/>
                </a:ext>
              </a:extLst>
            </p:cNvPr>
            <p:cNvPicPr>
              <a:picLocks noChangeAspect="1"/>
            </p:cNvPicPr>
            <p:nvPr/>
          </p:nvPicPr>
          <p:blipFill>
            <a:blip r:embed="rId3"/>
            <a:stretch>
              <a:fillRect/>
            </a:stretch>
          </p:blipFill>
          <p:spPr>
            <a:xfrm>
              <a:off x="277145" y="3536178"/>
              <a:ext cx="2704083" cy="2719758"/>
            </a:xfrm>
            <a:prstGeom prst="rect">
              <a:avLst/>
            </a:prstGeom>
          </p:spPr>
        </p:pic>
        <p:sp>
          <p:nvSpPr>
            <p:cNvPr id="10" name="Rectangle 9">
              <a:extLst>
                <a:ext uri="{FF2B5EF4-FFF2-40B4-BE49-F238E27FC236}">
                  <a16:creationId xmlns:a16="http://schemas.microsoft.com/office/drawing/2014/main" id="{3C2FBEE4-EC51-FBF9-A723-9C55FA97E915}"/>
                </a:ext>
              </a:extLst>
            </p:cNvPr>
            <p:cNvSpPr/>
            <p:nvPr/>
          </p:nvSpPr>
          <p:spPr>
            <a:xfrm>
              <a:off x="3155679" y="3666264"/>
              <a:ext cx="8775400" cy="383182"/>
            </a:xfrm>
            <a:prstGeom prst="rect">
              <a:avLst/>
            </a:prstGeom>
          </p:spPr>
          <p:txBody>
            <a:bodyPr wrap="square">
              <a:spAutoFit/>
            </a:bodyPr>
            <a:lstStyle/>
            <a:p>
              <a:pPr>
                <a:lnSpc>
                  <a:spcPct val="90000"/>
                </a:lnSpc>
                <a:spcBef>
                  <a:spcPts val="1000"/>
                </a:spcBef>
              </a:pPr>
              <a:r>
                <a:rPr lang="en-GB" sz="2100" b="1" dirty="0">
                  <a:solidFill>
                    <a:schemeClr val="bg1"/>
                  </a:solidFill>
                  <a:cs typeface="Calibri" panose="020F0502020204030204" pitchFamily="34" charset="0"/>
                </a:rPr>
                <a:t>EDQM</a:t>
              </a:r>
            </a:p>
          </p:txBody>
        </p:sp>
        <p:sp>
          <p:nvSpPr>
            <p:cNvPr id="11" name="Rectangle 10">
              <a:extLst>
                <a:ext uri="{FF2B5EF4-FFF2-40B4-BE49-F238E27FC236}">
                  <a16:creationId xmlns:a16="http://schemas.microsoft.com/office/drawing/2014/main" id="{86CAE43E-102F-5D61-C84C-8A2DDAC993C0}"/>
                </a:ext>
              </a:extLst>
            </p:cNvPr>
            <p:cNvSpPr/>
            <p:nvPr/>
          </p:nvSpPr>
          <p:spPr>
            <a:xfrm>
              <a:off x="3155679" y="4443943"/>
              <a:ext cx="8975361" cy="163121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1200"/>
                </a:spcAft>
                <a:buClrTx/>
                <a:buSzTx/>
                <a:buFontTx/>
                <a:buNone/>
                <a:tabLst/>
                <a:defRPr/>
              </a:pPr>
              <a:r>
                <a:rPr lang="en-GB" sz="2000" dirty="0">
                  <a:solidFill>
                    <a:schemeClr val="bg1"/>
                  </a:solidFill>
                  <a:cs typeface="Calibri" panose="020F0502020204030204" pitchFamily="34" charset="0"/>
                </a:rPr>
                <a:t>▶ Founded in </a:t>
              </a:r>
              <a:r>
                <a:rPr lang="en-GB" sz="2000" b="1" dirty="0">
                  <a:solidFill>
                    <a:schemeClr val="bg1"/>
                  </a:solidFill>
                  <a:cs typeface="Calibri" panose="020F0502020204030204" pitchFamily="34" charset="0"/>
                </a:rPr>
                <a:t>1964</a:t>
              </a:r>
            </a:p>
            <a:p>
              <a:pPr lvl="0" defTabSz="457200">
                <a:spcAft>
                  <a:spcPts val="1200"/>
                </a:spcAft>
                <a:defRPr/>
              </a:pPr>
              <a:r>
                <a:rPr lang="en-GB" sz="2000" dirty="0">
                  <a:solidFill>
                    <a:schemeClr val="bg1"/>
                  </a:solidFill>
                  <a:cs typeface="Calibri" panose="020F0502020204030204" pitchFamily="34" charset="0"/>
                </a:rPr>
                <a:t>▶ Works in the framework of a partial agreement, </a:t>
              </a:r>
              <a:r>
                <a:rPr lang="en-GB" sz="2000" b="1" dirty="0">
                  <a:solidFill>
                    <a:schemeClr val="bg1"/>
                  </a:solidFill>
                  <a:cs typeface="Calibri" panose="020F0502020204030204" pitchFamily="34" charset="0"/>
                </a:rPr>
                <a:t>39 members &amp; the EU</a:t>
              </a:r>
            </a:p>
            <a:p>
              <a:pPr lvl="0" defTabSz="457200">
                <a:spcAft>
                  <a:spcPts val="1200"/>
                </a:spcAft>
                <a:defRPr/>
              </a:pPr>
              <a:r>
                <a:rPr lang="en-GB" sz="2000" dirty="0">
                  <a:solidFill>
                    <a:schemeClr val="bg1"/>
                  </a:solidFill>
                  <a:cs typeface="Calibri" panose="020F0502020204030204" pitchFamily="34" charset="0"/>
                </a:rPr>
                <a:t>▶ Contributes to </a:t>
              </a:r>
              <a:r>
                <a:rPr lang="en-GB" sz="2000" b="1" dirty="0">
                  <a:solidFill>
                    <a:schemeClr val="bg1"/>
                  </a:solidFill>
                  <a:cs typeface="Calibri" panose="020F0502020204030204" pitchFamily="34" charset="0"/>
                </a:rPr>
                <a:t>public health </a:t>
              </a:r>
              <a:r>
                <a:rPr lang="en-GB" sz="2000" dirty="0">
                  <a:solidFill>
                    <a:schemeClr val="bg1"/>
                  </a:solidFill>
                  <a:cs typeface="Calibri" panose="020F0502020204030204" pitchFamily="34" charset="0"/>
                </a:rPr>
                <a:t>and access to good quality medicines and healthcare in Europe</a:t>
              </a:r>
            </a:p>
          </p:txBody>
        </p:sp>
      </p:grpSp>
    </p:spTree>
    <p:extLst>
      <p:ext uri="{BB962C8B-B14F-4D97-AF65-F5344CB8AC3E}">
        <p14:creationId xmlns:p14="http://schemas.microsoft.com/office/powerpoint/2010/main" val="20974819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CEB70-30AB-A7DD-EDFA-377D9BA65FAB}"/>
              </a:ext>
            </a:extLst>
          </p:cNvPr>
          <p:cNvSpPr>
            <a:spLocks noGrp="1"/>
          </p:cNvSpPr>
          <p:nvPr>
            <p:ph type="title"/>
          </p:nvPr>
        </p:nvSpPr>
        <p:spPr/>
        <p:txBody>
          <a:bodyPr/>
          <a:lstStyle/>
          <a:p>
            <a:r>
              <a:rPr lang="en-GB" dirty="0"/>
              <a:t>What we stand for</a:t>
            </a:r>
          </a:p>
        </p:txBody>
      </p:sp>
      <p:grpSp>
        <p:nvGrpSpPr>
          <p:cNvPr id="15" name="Group 14">
            <a:extLst>
              <a:ext uri="{FF2B5EF4-FFF2-40B4-BE49-F238E27FC236}">
                <a16:creationId xmlns:a16="http://schemas.microsoft.com/office/drawing/2014/main" id="{242AD631-17E7-427F-FF6E-A6945B2C6549}"/>
              </a:ext>
            </a:extLst>
          </p:cNvPr>
          <p:cNvGrpSpPr/>
          <p:nvPr/>
        </p:nvGrpSpPr>
        <p:grpSpPr>
          <a:xfrm>
            <a:off x="535782" y="840116"/>
            <a:ext cx="7884318" cy="2588884"/>
            <a:chOff x="535782" y="840116"/>
            <a:chExt cx="7884318" cy="2588884"/>
          </a:xfrm>
        </p:grpSpPr>
        <p:pic>
          <p:nvPicPr>
            <p:cNvPr id="12" name="Picture 11">
              <a:extLst>
                <a:ext uri="{FF2B5EF4-FFF2-40B4-BE49-F238E27FC236}">
                  <a16:creationId xmlns:a16="http://schemas.microsoft.com/office/drawing/2014/main" id="{3FE0DBAC-5901-73D6-B7A3-689C700CE0C1}"/>
                </a:ext>
              </a:extLst>
            </p:cNvPr>
            <p:cNvPicPr>
              <a:picLocks noChangeAspect="1"/>
            </p:cNvPicPr>
            <p:nvPr/>
          </p:nvPicPr>
          <p:blipFill rotWithShape="1">
            <a:blip r:embed="rId2"/>
            <a:srcRect r="29100" b="58134"/>
            <a:stretch/>
          </p:blipFill>
          <p:spPr>
            <a:xfrm>
              <a:off x="535782" y="1424891"/>
              <a:ext cx="7884318" cy="2004109"/>
            </a:xfrm>
            <a:prstGeom prst="rect">
              <a:avLst/>
            </a:prstGeom>
          </p:spPr>
        </p:pic>
        <p:sp>
          <p:nvSpPr>
            <p:cNvPr id="6" name="Rectangle 5">
              <a:extLst>
                <a:ext uri="{FF2B5EF4-FFF2-40B4-BE49-F238E27FC236}">
                  <a16:creationId xmlns:a16="http://schemas.microsoft.com/office/drawing/2014/main" id="{C38C861B-F2DA-14CB-8A0C-0AE01EED3137}"/>
                </a:ext>
              </a:extLst>
            </p:cNvPr>
            <p:cNvSpPr/>
            <p:nvPr/>
          </p:nvSpPr>
          <p:spPr>
            <a:xfrm>
              <a:off x="3657600" y="840116"/>
              <a:ext cx="1737976" cy="584775"/>
            </a:xfrm>
            <a:prstGeom prst="rect">
              <a:avLst/>
            </a:prstGeom>
          </p:spPr>
          <p:txBody>
            <a:bodyPr wrap="none">
              <a:spAutoFit/>
            </a:bodyPr>
            <a:lstStyle/>
            <a:p>
              <a:pPr lvl="0" defTabSz="457200">
                <a:defRPr/>
              </a:pPr>
              <a:r>
                <a:rPr lang="en-GB" sz="3200" b="1" dirty="0">
                  <a:latin typeface="+mj-lt"/>
                  <a:ea typeface="+mj-ea"/>
                  <a:cs typeface="+mj-cs"/>
                </a:rPr>
                <a:t>Mission</a:t>
              </a:r>
            </a:p>
          </p:txBody>
        </p:sp>
      </p:grpSp>
      <p:grpSp>
        <p:nvGrpSpPr>
          <p:cNvPr id="17" name="Group 16">
            <a:extLst>
              <a:ext uri="{FF2B5EF4-FFF2-40B4-BE49-F238E27FC236}">
                <a16:creationId xmlns:a16="http://schemas.microsoft.com/office/drawing/2014/main" id="{30A3E32F-68DB-E7C0-B38D-0F0698C7CAD5}"/>
              </a:ext>
            </a:extLst>
          </p:cNvPr>
          <p:cNvGrpSpPr/>
          <p:nvPr/>
        </p:nvGrpSpPr>
        <p:grpSpPr>
          <a:xfrm>
            <a:off x="8894633" y="1715331"/>
            <a:ext cx="2797968" cy="4600479"/>
            <a:chOff x="8894633" y="1715331"/>
            <a:chExt cx="2797968" cy="4600479"/>
          </a:xfrm>
        </p:grpSpPr>
        <p:sp>
          <p:nvSpPr>
            <p:cNvPr id="10" name="Rectangle 9">
              <a:extLst>
                <a:ext uri="{FF2B5EF4-FFF2-40B4-BE49-F238E27FC236}">
                  <a16:creationId xmlns:a16="http://schemas.microsoft.com/office/drawing/2014/main" id="{19E16A25-2FD4-0AC6-02EC-96E7E8D09477}"/>
                </a:ext>
              </a:extLst>
            </p:cNvPr>
            <p:cNvSpPr/>
            <p:nvPr/>
          </p:nvSpPr>
          <p:spPr>
            <a:xfrm>
              <a:off x="9496697" y="1715331"/>
              <a:ext cx="1548822" cy="584775"/>
            </a:xfrm>
            <a:prstGeom prst="rect">
              <a:avLst/>
            </a:prstGeom>
          </p:spPr>
          <p:txBody>
            <a:bodyPr wrap="none">
              <a:spAutoFit/>
            </a:bodyPr>
            <a:lstStyle/>
            <a:p>
              <a:pPr lvl="0" defTabSz="457200">
                <a:defRPr/>
              </a:pPr>
              <a:r>
                <a:rPr lang="en-GB" sz="3200" b="1" dirty="0">
                  <a:latin typeface="+mj-lt"/>
                  <a:ea typeface="+mj-ea"/>
                  <a:cs typeface="+mj-cs"/>
                </a:rPr>
                <a:t>Values</a:t>
              </a:r>
            </a:p>
          </p:txBody>
        </p:sp>
        <p:pic>
          <p:nvPicPr>
            <p:cNvPr id="13" name="Picture 12">
              <a:extLst>
                <a:ext uri="{FF2B5EF4-FFF2-40B4-BE49-F238E27FC236}">
                  <a16:creationId xmlns:a16="http://schemas.microsoft.com/office/drawing/2014/main" id="{B7582074-D217-A182-0885-199A8DB86329}"/>
                </a:ext>
              </a:extLst>
            </p:cNvPr>
            <p:cNvPicPr>
              <a:picLocks noChangeAspect="1"/>
            </p:cNvPicPr>
            <p:nvPr/>
          </p:nvPicPr>
          <p:blipFill rotWithShape="1">
            <a:blip r:embed="rId2"/>
            <a:srcRect l="74839" t="16668"/>
            <a:stretch/>
          </p:blipFill>
          <p:spPr>
            <a:xfrm>
              <a:off x="8894633" y="2326751"/>
              <a:ext cx="2797968" cy="3989059"/>
            </a:xfrm>
            <a:prstGeom prst="rect">
              <a:avLst/>
            </a:prstGeom>
          </p:spPr>
        </p:pic>
      </p:grpSp>
      <p:grpSp>
        <p:nvGrpSpPr>
          <p:cNvPr id="16" name="Group 15">
            <a:extLst>
              <a:ext uri="{FF2B5EF4-FFF2-40B4-BE49-F238E27FC236}">
                <a16:creationId xmlns:a16="http://schemas.microsoft.com/office/drawing/2014/main" id="{DE76A510-7498-4023-5449-B49E8729B8BC}"/>
              </a:ext>
            </a:extLst>
          </p:cNvPr>
          <p:cNvGrpSpPr/>
          <p:nvPr/>
        </p:nvGrpSpPr>
        <p:grpSpPr>
          <a:xfrm>
            <a:off x="584428" y="3597052"/>
            <a:ext cx="7884319" cy="2641313"/>
            <a:chOff x="584428" y="3597052"/>
            <a:chExt cx="7884319" cy="2641313"/>
          </a:xfrm>
        </p:grpSpPr>
        <p:sp>
          <p:nvSpPr>
            <p:cNvPr id="9" name="Rectangle 8">
              <a:extLst>
                <a:ext uri="{FF2B5EF4-FFF2-40B4-BE49-F238E27FC236}">
                  <a16:creationId xmlns:a16="http://schemas.microsoft.com/office/drawing/2014/main" id="{AD1C0D7B-3D51-EC00-7B44-3120BD25DFBF}"/>
                </a:ext>
              </a:extLst>
            </p:cNvPr>
            <p:cNvSpPr/>
            <p:nvPr/>
          </p:nvSpPr>
          <p:spPr>
            <a:xfrm>
              <a:off x="3808282" y="3597052"/>
              <a:ext cx="1436612" cy="584775"/>
            </a:xfrm>
            <a:prstGeom prst="rect">
              <a:avLst/>
            </a:prstGeom>
          </p:spPr>
          <p:txBody>
            <a:bodyPr wrap="none">
              <a:spAutoFit/>
            </a:bodyPr>
            <a:lstStyle/>
            <a:p>
              <a:pPr lvl="0" defTabSz="457200">
                <a:defRPr/>
              </a:pPr>
              <a:r>
                <a:rPr lang="en-GB" sz="3200" b="1" dirty="0">
                  <a:latin typeface="+mj-lt"/>
                  <a:ea typeface="+mj-ea"/>
                  <a:cs typeface="+mj-cs"/>
                </a:rPr>
                <a:t>Vision</a:t>
              </a:r>
            </a:p>
          </p:txBody>
        </p:sp>
        <p:pic>
          <p:nvPicPr>
            <p:cNvPr id="14" name="Picture 13">
              <a:extLst>
                <a:ext uri="{FF2B5EF4-FFF2-40B4-BE49-F238E27FC236}">
                  <a16:creationId xmlns:a16="http://schemas.microsoft.com/office/drawing/2014/main" id="{135618C7-F388-E743-4D23-6AFB774E5849}"/>
                </a:ext>
              </a:extLst>
            </p:cNvPr>
            <p:cNvPicPr>
              <a:picLocks noChangeAspect="1"/>
            </p:cNvPicPr>
            <p:nvPr/>
          </p:nvPicPr>
          <p:blipFill rotWithShape="1">
            <a:blip r:embed="rId2"/>
            <a:srcRect t="55995" r="29100"/>
            <a:stretch/>
          </p:blipFill>
          <p:spPr>
            <a:xfrm>
              <a:off x="584428" y="4131858"/>
              <a:ext cx="7884319" cy="2106507"/>
            </a:xfrm>
            <a:prstGeom prst="rect">
              <a:avLst/>
            </a:prstGeom>
          </p:spPr>
        </p:pic>
      </p:grpSp>
    </p:spTree>
    <p:extLst>
      <p:ext uri="{BB962C8B-B14F-4D97-AF65-F5344CB8AC3E}">
        <p14:creationId xmlns:p14="http://schemas.microsoft.com/office/powerpoint/2010/main" val="26322009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9"/>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GB" altLang="fr-FR" sz="2600" b="1" dirty="0">
                <a:solidFill>
                  <a:srgbClr val="0054A6"/>
                </a:solidFill>
                <a:latin typeface="Myriad Pro"/>
                <a:ea typeface="+mn-ea"/>
                <a:cs typeface="Calibri" panose="020F0502020204030204" pitchFamily="34" charset="0"/>
              </a:rPr>
              <a:t>	</a:t>
            </a:r>
            <a:endParaRPr lang="fr-FR" altLang="en-US" sz="2600" b="1" dirty="0">
              <a:solidFill>
                <a:srgbClr val="0054A6"/>
              </a:solidFill>
              <a:latin typeface="Myriad Pro"/>
              <a:ea typeface="+mn-ea"/>
              <a:cs typeface="Calibri" panose="020F0502020204030204" pitchFamily="34" charset="0"/>
            </a:endParaRPr>
          </a:p>
        </p:txBody>
      </p:sp>
      <p:sp>
        <p:nvSpPr>
          <p:cNvPr id="9219" name="Content Placeholder 2"/>
          <p:cNvSpPr>
            <a:spLocks noGrp="1"/>
          </p:cNvSpPr>
          <p:nvPr>
            <p:ph idx="4294967295"/>
          </p:nvPr>
        </p:nvSpPr>
        <p:spPr>
          <a:xfrm>
            <a:off x="538163" y="881063"/>
            <a:ext cx="11653837" cy="5295900"/>
          </a:xfrm>
        </p:spPr>
        <p:txBody>
          <a:bodyPr/>
          <a:lstStyle/>
          <a:p>
            <a:pPr eaLnBrk="1" hangingPunct="1">
              <a:lnSpc>
                <a:spcPct val="120000"/>
              </a:lnSpc>
              <a:buClr>
                <a:srgbClr val="1F497D"/>
              </a:buClr>
              <a:buFont typeface="Times" panose="02020603050405020304" pitchFamily="18" charset="0"/>
              <a:buChar char="•"/>
            </a:pPr>
            <a:endParaRPr lang="fr-FR" altLang="en-US" sz="3800" noProof="1">
              <a:ea typeface="MS PGothic" panose="020B0600070205080204" pitchFamily="34" charset="-128"/>
            </a:endParaRPr>
          </a:p>
          <a:p>
            <a:pPr eaLnBrk="1" hangingPunct="1"/>
            <a:endParaRPr lang="fr-FR" altLang="en-US" dirty="0"/>
          </a:p>
        </p:txBody>
      </p:sp>
      <p:pic>
        <p:nvPicPr>
          <p:cNvPr id="9220" name="Picture 7" descr="C:\Users\apetrisor\Desktop\EDQM logo colour.png"/>
          <p:cNvPicPr>
            <a:picLocks noChangeAspect="1" noChangeArrowheads="1"/>
          </p:cNvPicPr>
          <p:nvPr/>
        </p:nvPicPr>
        <p:blipFill>
          <a:blip r:embed="rId3">
            <a:extLst>
              <a:ext uri="{28A0092B-C50C-407E-A947-70E740481C1C}">
                <a14:useLocalDpi xmlns:a14="http://schemas.microsoft.com/office/drawing/2010/main" val="0"/>
              </a:ext>
            </a:extLst>
          </a:blip>
          <a:srcRect l="6076" t="-3923" r="8658" b="3923"/>
          <a:stretch>
            <a:fillRect/>
          </a:stretch>
        </p:blipFill>
        <p:spPr bwMode="auto">
          <a:xfrm>
            <a:off x="2155032" y="78152"/>
            <a:ext cx="1576387"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1387" y="1891506"/>
            <a:ext cx="3394075" cy="2541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82785" y="2010353"/>
            <a:ext cx="1672256" cy="985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4713" y="2809217"/>
            <a:ext cx="1649412" cy="241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22569" y="2367908"/>
            <a:ext cx="930275" cy="1951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63025" y="3162300"/>
            <a:ext cx="1963738" cy="1385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a:spLocks noChangeArrowheads="1"/>
          </p:cNvSpPr>
          <p:nvPr/>
        </p:nvSpPr>
        <p:spPr bwMode="auto">
          <a:xfrm>
            <a:off x="9510968" y="5904230"/>
            <a:ext cx="237757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3000"/>
              </a:lnSpc>
              <a:spcAft>
                <a:spcPts val="1425"/>
              </a:spcAft>
              <a:buClr>
                <a:srgbClr val="000000"/>
              </a:buClr>
              <a:buSzPct val="100000"/>
              <a:buFont typeface="Times New Roman" panose="02020603050405020304" pitchFamily="18" charset="0"/>
              <a:defRPr sz="3200">
                <a:solidFill>
                  <a:schemeClr val="tx2"/>
                </a:solidFill>
                <a:latin typeface="Tahoma" panose="020B0604030504040204" pitchFamily="34" charset="0"/>
                <a:cs typeface="Tahoma" panose="020B0604030504040204" pitchFamily="34" charset="0"/>
              </a:defRPr>
            </a:lvl1pPr>
            <a:lvl2pPr marL="742950" indent="-285750">
              <a:lnSpc>
                <a:spcPct val="93000"/>
              </a:lnSpc>
              <a:spcAft>
                <a:spcPts val="1138"/>
              </a:spcAft>
              <a:buClr>
                <a:srgbClr val="000000"/>
              </a:buClr>
              <a:buSzPct val="100000"/>
              <a:buFont typeface="Times New Roman" panose="02020603050405020304" pitchFamily="18" charset="0"/>
              <a:defRPr sz="2800">
                <a:solidFill>
                  <a:schemeClr val="tx2"/>
                </a:solidFill>
                <a:latin typeface="Tahoma" panose="020B0604030504040204" pitchFamily="34" charset="0"/>
                <a:cs typeface="Tahoma" panose="020B0604030504040204" pitchFamily="34" charset="0"/>
              </a:defRPr>
            </a:lvl2pPr>
            <a:lvl3pPr marL="1143000" indent="-228600">
              <a:lnSpc>
                <a:spcPct val="93000"/>
              </a:lnSpc>
              <a:spcAft>
                <a:spcPts val="850"/>
              </a:spcAft>
              <a:buClr>
                <a:srgbClr val="000000"/>
              </a:buClr>
              <a:buSzPct val="100000"/>
              <a:buFont typeface="Times New Roman" panose="02020603050405020304" pitchFamily="18" charset="0"/>
              <a:defRPr sz="2400">
                <a:solidFill>
                  <a:schemeClr val="tx2"/>
                </a:solidFill>
                <a:latin typeface="Tahoma" panose="020B0604030504040204" pitchFamily="34" charset="0"/>
                <a:cs typeface="Tahoma" panose="020B0604030504040204" pitchFamily="34" charset="0"/>
              </a:defRPr>
            </a:lvl3pPr>
            <a:lvl4pPr marL="1600200" indent="-228600">
              <a:lnSpc>
                <a:spcPct val="93000"/>
              </a:lnSpc>
              <a:spcAft>
                <a:spcPts val="575"/>
              </a:spcAft>
              <a:buClr>
                <a:srgbClr val="000000"/>
              </a:buClr>
              <a:buSzPct val="100000"/>
              <a:buFont typeface="Times New Roman" panose="02020603050405020304" pitchFamily="18" charset="0"/>
              <a:defRPr sz="2000">
                <a:solidFill>
                  <a:schemeClr val="tx2"/>
                </a:solidFill>
                <a:latin typeface="Tahoma" panose="020B0604030504040204" pitchFamily="34" charset="0"/>
                <a:cs typeface="Tahoma" panose="020B0604030504040204" pitchFamily="34" charset="0"/>
              </a:defRPr>
            </a:lvl4pPr>
            <a:lvl5pPr marL="2057400" indent="-228600">
              <a:lnSpc>
                <a:spcPct val="93000"/>
              </a:lnSpc>
              <a:spcAft>
                <a:spcPts val="288"/>
              </a:spcAft>
              <a:buClr>
                <a:srgbClr val="000000"/>
              </a:buClr>
              <a:buSzPct val="100000"/>
              <a:buFont typeface="Times New Roman" panose="02020603050405020304" pitchFamily="18" charset="0"/>
              <a:defRPr sz="2000">
                <a:solidFill>
                  <a:schemeClr val="tx2"/>
                </a:solidFill>
                <a:latin typeface="Tahoma" panose="020B0604030504040204" pitchFamily="34" charset="0"/>
                <a:cs typeface="Tahoma" panose="020B0604030504040204" pitchFamily="34" charset="0"/>
              </a:defRPr>
            </a:lvl5pPr>
            <a:lvl6pPr marL="2514600"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chemeClr val="tx2"/>
                </a:solidFill>
                <a:latin typeface="Tahoma" panose="020B0604030504040204" pitchFamily="34" charset="0"/>
                <a:cs typeface="Tahoma" panose="020B0604030504040204" pitchFamily="34" charset="0"/>
              </a:defRPr>
            </a:lvl6pPr>
            <a:lvl7pPr marL="2971800"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chemeClr val="tx2"/>
                </a:solidFill>
                <a:latin typeface="Tahoma" panose="020B0604030504040204" pitchFamily="34" charset="0"/>
                <a:cs typeface="Tahoma" panose="020B0604030504040204" pitchFamily="34" charset="0"/>
              </a:defRPr>
            </a:lvl7pPr>
            <a:lvl8pPr marL="3429000"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chemeClr val="tx2"/>
                </a:solidFill>
                <a:latin typeface="Tahoma" panose="020B0604030504040204" pitchFamily="34" charset="0"/>
                <a:cs typeface="Tahoma" panose="020B0604030504040204" pitchFamily="34" charset="0"/>
              </a:defRPr>
            </a:lvl8pPr>
            <a:lvl9pPr marL="3886200" indent="-22860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chemeClr val="tx2"/>
                </a:solidFill>
                <a:latin typeface="Tahoma" panose="020B0604030504040204" pitchFamily="34" charset="0"/>
                <a:cs typeface="Tahoma" panose="020B0604030504040204" pitchFamily="34" charset="0"/>
              </a:defRPr>
            </a:lvl9pPr>
          </a:lstStyle>
          <a:p>
            <a:pPr algn="r" eaLnBrk="1" fontAlgn="auto" hangingPunct="1">
              <a:lnSpc>
                <a:spcPct val="100000"/>
              </a:lnSpc>
              <a:spcBef>
                <a:spcPts val="1200"/>
              </a:spcBef>
              <a:spcAft>
                <a:spcPts val="600"/>
              </a:spcAft>
              <a:buClrTx/>
              <a:buSzTx/>
              <a:buFontTx/>
              <a:buNone/>
              <a:defRPr/>
            </a:pPr>
            <a:r>
              <a:rPr lang="de-CH" altLang="en-US" sz="2400" dirty="0">
                <a:solidFill>
                  <a:schemeClr val="tx1"/>
                </a:solidFill>
                <a:latin typeface="+mn-lt"/>
                <a:ea typeface="MS PGothic" pitchFamily="34" charset="-128"/>
                <a:cs typeface="+mn-cs"/>
              </a:rPr>
              <a:t> </a:t>
            </a:r>
            <a:r>
              <a:rPr lang="de-CH" altLang="en-US" sz="2600" b="1" dirty="0" err="1">
                <a:solidFill>
                  <a:srgbClr val="0054A6"/>
                </a:solidFill>
                <a:latin typeface="Myriad Pro"/>
                <a:cs typeface="Calibri" panose="020F0502020204030204" pitchFamily="34" charset="0"/>
              </a:rPr>
              <a:t>we</a:t>
            </a:r>
            <a:r>
              <a:rPr lang="de-CH" altLang="en-US" sz="2600" b="1" dirty="0">
                <a:solidFill>
                  <a:srgbClr val="0054A6"/>
                </a:solidFill>
                <a:latin typeface="Myriad Pro"/>
                <a:cs typeface="Calibri" panose="020F0502020204030204" pitchFamily="34" charset="0"/>
              </a:rPr>
              <a:t> </a:t>
            </a:r>
            <a:r>
              <a:rPr lang="de-CH" altLang="en-US" sz="2600" b="1" dirty="0" err="1">
                <a:solidFill>
                  <a:srgbClr val="0054A6"/>
                </a:solidFill>
                <a:latin typeface="Myriad Pro"/>
                <a:cs typeface="Calibri" panose="020F0502020204030204" pitchFamily="34" charset="0"/>
              </a:rPr>
              <a:t>think</a:t>
            </a:r>
            <a:r>
              <a:rPr lang="de-CH" altLang="en-US" sz="2600" b="1" dirty="0">
                <a:solidFill>
                  <a:srgbClr val="0054A6"/>
                </a:solidFill>
                <a:latin typeface="Myriad Pro"/>
                <a:cs typeface="Calibri" panose="020F0502020204030204" pitchFamily="34" charset="0"/>
              </a:rPr>
              <a:t> so…</a:t>
            </a:r>
            <a:endParaRPr lang="en-GB" altLang="en-US" sz="2600" b="1" dirty="0">
              <a:solidFill>
                <a:srgbClr val="0054A6"/>
              </a:solidFill>
              <a:latin typeface="Myriad Pro"/>
              <a:cs typeface="Calibri" panose="020F0502020204030204" pitchFamily="34" charset="0"/>
            </a:endParaRPr>
          </a:p>
        </p:txBody>
      </p:sp>
      <p:pic>
        <p:nvPicPr>
          <p:cNvPr id="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6538" y="1130300"/>
            <a:ext cx="2566515" cy="1320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2780" y="2639947"/>
            <a:ext cx="2212975" cy="1116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21830" y="1111250"/>
            <a:ext cx="2227262" cy="140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Ellipse 11"/>
          <p:cNvSpPr/>
          <p:nvPr/>
        </p:nvSpPr>
        <p:spPr>
          <a:xfrm>
            <a:off x="5561421" y="901042"/>
            <a:ext cx="1995488" cy="1908175"/>
          </a:xfrm>
          <a:prstGeom prst="ellipse">
            <a:avLst/>
          </a:prstGeom>
          <a:blipFill>
            <a:blip r:embed="rId12"/>
            <a:stretch>
              <a:fillRect/>
            </a:stretch>
          </a:bli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pic>
        <p:nvPicPr>
          <p:cNvPr id="9"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47861" y="3167569"/>
            <a:ext cx="2065338" cy="893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8" descr="C:\Users\RWanko\Desktop\images.jpg"/>
          <p:cNvPicPr>
            <a:picLocks noChangeAspect="1" noChangeArrowheads="1"/>
          </p:cNvPicPr>
          <p:nvPr/>
        </p:nvPicPr>
        <p:blipFill>
          <a:blip r:embed="rId14">
            <a:extLst>
              <a:ext uri="{28A0092B-C50C-407E-A947-70E740481C1C}">
                <a14:useLocalDpi xmlns:a14="http://schemas.microsoft.com/office/drawing/2010/main" val="0"/>
              </a:ext>
            </a:extLst>
          </a:blip>
          <a:srcRect l="18439" t="22418" r="19824" b="17059"/>
          <a:stretch>
            <a:fillRect/>
          </a:stretch>
        </p:blipFill>
        <p:spPr bwMode="auto">
          <a:xfrm>
            <a:off x="7953375" y="912813"/>
            <a:ext cx="1117600"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p:cNvPicPr>
            <a:picLocks noChangeAspect="1" noChangeArrowheads="1"/>
          </p:cNvPicPr>
          <p:nvPr/>
        </p:nvPicPr>
        <p:blipFill>
          <a:blip r:embed="rId15">
            <a:extLst>
              <a:ext uri="{28A0092B-C50C-407E-A947-70E740481C1C}">
                <a14:useLocalDpi xmlns:a14="http://schemas.microsoft.com/office/drawing/2010/main" val="0"/>
              </a:ext>
            </a:extLst>
          </a:blip>
          <a:srcRect l="20947" t="30621" r="14262" b="2893"/>
          <a:stretch>
            <a:fillRect/>
          </a:stretch>
        </p:blipFill>
        <p:spPr bwMode="auto">
          <a:xfrm>
            <a:off x="9305925" y="836613"/>
            <a:ext cx="1195388" cy="1185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682288" y="4178300"/>
            <a:ext cx="1130300"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Ellipse 10"/>
          <p:cNvSpPr/>
          <p:nvPr/>
        </p:nvSpPr>
        <p:spPr>
          <a:xfrm>
            <a:off x="580797" y="4091781"/>
            <a:ext cx="1995488" cy="1944688"/>
          </a:xfrm>
          <a:prstGeom prst="ellipse">
            <a:avLst/>
          </a:prstGeom>
          <a:blipFill>
            <a:blip r:embed="rId1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pic>
        <p:nvPicPr>
          <p:cNvPr id="35" name="Picture 34"/>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5627583" y="4540901"/>
            <a:ext cx="24892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066983" y="180926"/>
            <a:ext cx="6651441" cy="492443"/>
          </a:xfrm>
          <a:prstGeom prst="rect">
            <a:avLst/>
          </a:prstGeom>
          <a:noFill/>
        </p:spPr>
        <p:txBody>
          <a:bodyPr wrap="square" rtlCol="0">
            <a:spAutoFit/>
          </a:bodyPr>
          <a:lstStyle/>
          <a:p>
            <a:r>
              <a:rPr lang="en-GB" altLang="fr-FR" sz="2600" b="1" dirty="0">
                <a:solidFill>
                  <a:srgbClr val="0054A6"/>
                </a:solidFill>
                <a:latin typeface="Myriad Pro"/>
                <a:cs typeface="Calibri" panose="020F0502020204030204" pitchFamily="34" charset="0"/>
              </a:rPr>
              <a:t>Is the</a:t>
            </a:r>
            <a:r>
              <a:rPr lang="en-GB" altLang="fr-FR" sz="2600" dirty="0"/>
              <a:t>                 </a:t>
            </a:r>
            <a:r>
              <a:rPr lang="en-GB" altLang="fr-FR" sz="2600" b="1" dirty="0">
                <a:solidFill>
                  <a:srgbClr val="0054A6"/>
                </a:solidFill>
                <a:latin typeface="Myriad Pro"/>
                <a:cs typeface="Calibri" panose="020F0502020204030204" pitchFamily="34" charset="0"/>
              </a:rPr>
              <a:t>relevant for you?</a:t>
            </a:r>
            <a:endParaRPr lang="fr-FR" sz="2600" dirty="0"/>
          </a:p>
        </p:txBody>
      </p:sp>
    </p:spTree>
    <p:extLst>
      <p:ext uri="{BB962C8B-B14F-4D97-AF65-F5344CB8AC3E}">
        <p14:creationId xmlns:p14="http://schemas.microsoft.com/office/powerpoint/2010/main" val="31097032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21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20"/>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nodeType="clickEffect">
                                  <p:stCondLst>
                                    <p:cond delay="0"/>
                                  </p:stCondLst>
                                  <p:childTnLst>
                                    <p:set>
                                      <p:cBhvr>
                                        <p:cTn id="64" dur="1" fill="hold">
                                          <p:stCondLst>
                                            <p:cond delay="0"/>
                                          </p:stCondLst>
                                        </p:cTn>
                                        <p:tgtEl>
                                          <p:spTgt spid="21"/>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nodeType="clickEffect">
                                  <p:stCondLst>
                                    <p:cond delay="0"/>
                                  </p:stCondLst>
                                  <p:childTnLst>
                                    <p:set>
                                      <p:cBhvr>
                                        <p:cTn id="68" dur="1" fill="hold">
                                          <p:stCondLst>
                                            <p:cond delay="0"/>
                                          </p:stCondLst>
                                        </p:cTn>
                                        <p:tgtEl>
                                          <p:spTgt spid="15"/>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nodeType="clickEffect">
                                  <p:stCondLst>
                                    <p:cond delay="0"/>
                                  </p:stCondLst>
                                  <p:childTnLst>
                                    <p:set>
                                      <p:cBhvr>
                                        <p:cTn id="72" dur="1" fill="hold">
                                          <p:stCondLst>
                                            <p:cond delay="0"/>
                                          </p:stCondLst>
                                        </p:cTn>
                                        <p:tgtEl>
                                          <p:spTgt spid="19"/>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42" presetClass="entr" presetSubtype="0" fill="hold" nodeType="click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fade">
                                      <p:cBhvr>
                                        <p:cTn id="77" dur="1000"/>
                                        <p:tgtEl>
                                          <p:spTgt spid="35"/>
                                        </p:tgtEl>
                                      </p:cBhvr>
                                    </p:animEffect>
                                    <p:anim calcmode="lin" valueType="num">
                                      <p:cBhvr>
                                        <p:cTn id="78" dur="1000" fill="hold"/>
                                        <p:tgtEl>
                                          <p:spTgt spid="35"/>
                                        </p:tgtEl>
                                        <p:attrNameLst>
                                          <p:attrName>ppt_x</p:attrName>
                                        </p:attrNameLst>
                                      </p:cBhvr>
                                      <p:tavLst>
                                        <p:tav tm="0">
                                          <p:val>
                                            <p:strVal val="#ppt_x"/>
                                          </p:val>
                                        </p:tav>
                                        <p:tav tm="100000">
                                          <p:val>
                                            <p:strVal val="#ppt_x"/>
                                          </p:val>
                                        </p:tav>
                                      </p:tavLst>
                                    </p:anim>
                                    <p:anim calcmode="lin" valueType="num">
                                      <p:cBhvr>
                                        <p:cTn id="7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22" grpId="0"/>
      <p:bldP spid="33" grpId="0" animBg="1"/>
      <p:bldP spid="27"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B04813A-0121-2617-288B-27BCDA3D8F59}"/>
              </a:ext>
            </a:extLst>
          </p:cNvPr>
          <p:cNvPicPr>
            <a:picLocks noChangeAspect="1"/>
          </p:cNvPicPr>
          <p:nvPr/>
        </p:nvPicPr>
        <p:blipFill rotWithShape="1">
          <a:blip r:embed="rId3"/>
          <a:srcRect l="204" r="204"/>
          <a:stretch/>
        </p:blipFill>
        <p:spPr>
          <a:xfrm>
            <a:off x="647700" y="785339"/>
            <a:ext cx="10642868" cy="5519338"/>
          </a:xfrm>
          <a:prstGeom prst="rect">
            <a:avLst/>
          </a:prstGeom>
        </p:spPr>
      </p:pic>
      <p:sp>
        <p:nvSpPr>
          <p:cNvPr id="2" name="Title 1">
            <a:extLst>
              <a:ext uri="{FF2B5EF4-FFF2-40B4-BE49-F238E27FC236}">
                <a16:creationId xmlns:a16="http://schemas.microsoft.com/office/drawing/2014/main" id="{2D457FBF-3B7B-D8AC-82CD-B2948C189966}"/>
              </a:ext>
            </a:extLst>
          </p:cNvPr>
          <p:cNvSpPr>
            <a:spLocks noGrp="1"/>
          </p:cNvSpPr>
          <p:nvPr>
            <p:ph type="title"/>
          </p:nvPr>
        </p:nvSpPr>
        <p:spPr/>
        <p:txBody>
          <a:bodyPr/>
          <a:lstStyle/>
          <a:p>
            <a:r>
              <a:rPr lang="en-GB" dirty="0"/>
              <a:t>EDQM, in Europe and beyond</a:t>
            </a:r>
          </a:p>
        </p:txBody>
      </p:sp>
      <p:grpSp>
        <p:nvGrpSpPr>
          <p:cNvPr id="9" name="Group 8">
            <a:extLst>
              <a:ext uri="{FF2B5EF4-FFF2-40B4-BE49-F238E27FC236}">
                <a16:creationId xmlns:a16="http://schemas.microsoft.com/office/drawing/2014/main" id="{A15EEAF3-E844-F0B6-73F8-9C783C27C024}"/>
              </a:ext>
            </a:extLst>
          </p:cNvPr>
          <p:cNvGrpSpPr/>
          <p:nvPr/>
        </p:nvGrpSpPr>
        <p:grpSpPr>
          <a:xfrm>
            <a:off x="277145" y="4850979"/>
            <a:ext cx="4968186" cy="1304692"/>
            <a:chOff x="676156" y="3014953"/>
            <a:chExt cx="4968186" cy="1304692"/>
          </a:xfrm>
        </p:grpSpPr>
        <p:sp>
          <p:nvSpPr>
            <p:cNvPr id="10" name="Content Placeholder 3">
              <a:extLst>
                <a:ext uri="{FF2B5EF4-FFF2-40B4-BE49-F238E27FC236}">
                  <a16:creationId xmlns:a16="http://schemas.microsoft.com/office/drawing/2014/main" id="{8131AE72-B639-26BE-3483-F6B7DF7C1A11}"/>
                </a:ext>
              </a:extLst>
            </p:cNvPr>
            <p:cNvSpPr txBox="1">
              <a:spLocks/>
            </p:cNvSpPr>
            <p:nvPr/>
          </p:nvSpPr>
          <p:spPr>
            <a:xfrm>
              <a:off x="676156" y="3014953"/>
              <a:ext cx="4968186" cy="13046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b="1" dirty="0"/>
                <a:t>The European Pharmacopoeia </a:t>
              </a:r>
            </a:p>
            <a:p>
              <a:pPr marL="0" indent="0">
                <a:buNone/>
              </a:pPr>
              <a:endParaRPr lang="en-GB" sz="800" dirty="0"/>
            </a:p>
            <a:p>
              <a:pPr marL="457200" lvl="1" indent="0">
                <a:buNone/>
              </a:pPr>
              <a:r>
                <a:rPr lang="en-GB" sz="1100" b="1" dirty="0"/>
                <a:t>European Pharmacopoeia members</a:t>
              </a:r>
            </a:p>
            <a:p>
              <a:pPr lvl="1"/>
              <a:endParaRPr lang="en-GB" sz="1100" b="1" dirty="0"/>
            </a:p>
            <a:p>
              <a:pPr marL="457200" lvl="1" indent="0">
                <a:buNone/>
              </a:pPr>
              <a:r>
                <a:rPr lang="en-GB" sz="1100" b="1" dirty="0"/>
                <a:t>European Pharmacopoeia observers</a:t>
              </a:r>
            </a:p>
            <a:p>
              <a:pPr marL="457200" lvl="1" indent="0">
                <a:buNone/>
              </a:pPr>
              <a:endParaRPr lang="en-GB" sz="1100" b="1" dirty="0"/>
            </a:p>
          </p:txBody>
        </p:sp>
        <p:sp>
          <p:nvSpPr>
            <p:cNvPr id="11" name="Rectangle 10">
              <a:extLst>
                <a:ext uri="{FF2B5EF4-FFF2-40B4-BE49-F238E27FC236}">
                  <a16:creationId xmlns:a16="http://schemas.microsoft.com/office/drawing/2014/main" id="{B0DED90D-D1DA-C622-B43A-6BD317E21628}"/>
                </a:ext>
              </a:extLst>
            </p:cNvPr>
            <p:cNvSpPr/>
            <p:nvPr/>
          </p:nvSpPr>
          <p:spPr>
            <a:xfrm>
              <a:off x="792766" y="3482613"/>
              <a:ext cx="232757" cy="232757"/>
            </a:xfrm>
            <a:prstGeom prst="rect">
              <a:avLst/>
            </a:prstGeom>
            <a:solidFill>
              <a:srgbClr val="FE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14AC71ED-BC36-97A4-B12A-57D43D36161A}"/>
                </a:ext>
              </a:extLst>
            </p:cNvPr>
            <p:cNvSpPr/>
            <p:nvPr/>
          </p:nvSpPr>
          <p:spPr>
            <a:xfrm>
              <a:off x="792766" y="3904814"/>
              <a:ext cx="232757" cy="232757"/>
            </a:xfrm>
            <a:prstGeom prst="rect">
              <a:avLst/>
            </a:prstGeom>
            <a:solidFill>
              <a:srgbClr val="0E3D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3" name="Rectangle 12">
            <a:extLst>
              <a:ext uri="{FF2B5EF4-FFF2-40B4-BE49-F238E27FC236}">
                <a16:creationId xmlns:a16="http://schemas.microsoft.com/office/drawing/2014/main" id="{8AFD1E4A-EF56-64BF-A91C-FE5F267C9FBF}"/>
              </a:ext>
            </a:extLst>
          </p:cNvPr>
          <p:cNvSpPr/>
          <p:nvPr/>
        </p:nvSpPr>
        <p:spPr>
          <a:xfrm>
            <a:off x="4686343" y="5641774"/>
            <a:ext cx="6205705" cy="430887"/>
          </a:xfrm>
          <a:prstGeom prst="rect">
            <a:avLst/>
          </a:prstGeom>
        </p:spPr>
        <p:txBody>
          <a:bodyPr wrap="square">
            <a:spAutoFit/>
          </a:bodyPr>
          <a:lstStyle/>
          <a:p>
            <a:pPr lvl="1">
              <a:defRPr/>
            </a:pPr>
            <a:r>
              <a:rPr lang="en-GB" sz="2200" b="1" dirty="0">
                <a:cs typeface="Calibri" panose="020F0502020204030204" pitchFamily="34" charset="0"/>
              </a:rPr>
              <a:t>EDQM, 39 member states &amp; the EU </a:t>
            </a:r>
          </a:p>
        </p:txBody>
      </p:sp>
    </p:spTree>
    <p:extLst>
      <p:ext uri="{BB962C8B-B14F-4D97-AF65-F5344CB8AC3E}">
        <p14:creationId xmlns:p14="http://schemas.microsoft.com/office/powerpoint/2010/main" val="312810028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24D40-D41C-7BC3-CE17-779F43A34296}"/>
              </a:ext>
            </a:extLst>
          </p:cNvPr>
          <p:cNvSpPr>
            <a:spLocks noGrp="1"/>
          </p:cNvSpPr>
          <p:nvPr>
            <p:ph type="title"/>
          </p:nvPr>
        </p:nvSpPr>
        <p:spPr/>
        <p:txBody>
          <a:bodyPr/>
          <a:lstStyle/>
          <a:p>
            <a:r>
              <a:rPr lang="en-GB" dirty="0"/>
              <a:t>Key figures</a:t>
            </a:r>
          </a:p>
        </p:txBody>
      </p:sp>
      <p:pic>
        <p:nvPicPr>
          <p:cNvPr id="7" name="Picture 6">
            <a:extLst>
              <a:ext uri="{FF2B5EF4-FFF2-40B4-BE49-F238E27FC236}">
                <a16:creationId xmlns:a16="http://schemas.microsoft.com/office/drawing/2014/main" id="{6B4D3105-0221-03AA-ACE8-A476225A45BA}"/>
              </a:ext>
            </a:extLst>
          </p:cNvPr>
          <p:cNvPicPr>
            <a:picLocks noChangeAspect="1"/>
          </p:cNvPicPr>
          <p:nvPr/>
        </p:nvPicPr>
        <p:blipFill>
          <a:blip r:embed="rId2"/>
          <a:stretch>
            <a:fillRect/>
          </a:stretch>
        </p:blipFill>
        <p:spPr>
          <a:xfrm>
            <a:off x="277145" y="1211823"/>
            <a:ext cx="11801209" cy="4561960"/>
          </a:xfrm>
          <a:prstGeom prst="rect">
            <a:avLst/>
          </a:prstGeom>
        </p:spPr>
      </p:pic>
      <p:sp>
        <p:nvSpPr>
          <p:cNvPr id="8" name="Rectangle 7">
            <a:extLst>
              <a:ext uri="{FF2B5EF4-FFF2-40B4-BE49-F238E27FC236}">
                <a16:creationId xmlns:a16="http://schemas.microsoft.com/office/drawing/2014/main" id="{1189F183-59F0-D2E1-0D36-339C1BFFACDA}"/>
              </a:ext>
            </a:extLst>
          </p:cNvPr>
          <p:cNvSpPr/>
          <p:nvPr/>
        </p:nvSpPr>
        <p:spPr>
          <a:xfrm>
            <a:off x="1333544" y="1609706"/>
            <a:ext cx="3342960" cy="707886"/>
          </a:xfrm>
          <a:prstGeom prst="rect">
            <a:avLst/>
          </a:prstGeom>
        </p:spPr>
        <p:txBody>
          <a:bodyPr wrap="square">
            <a:spAutoFit/>
          </a:bodyPr>
          <a:lstStyle/>
          <a:p>
            <a:pPr lvl="1">
              <a:defRPr/>
            </a:pPr>
            <a:r>
              <a:rPr lang="en-GB" sz="2000" b="1" dirty="0">
                <a:solidFill>
                  <a:schemeClr val="bg1"/>
                </a:solidFill>
                <a:cs typeface="Calibri" panose="020F0502020204030204" pitchFamily="34" charset="0"/>
              </a:rPr>
              <a:t>Administrative entities</a:t>
            </a:r>
          </a:p>
        </p:txBody>
      </p:sp>
      <p:sp>
        <p:nvSpPr>
          <p:cNvPr id="9" name="Rectangle 8">
            <a:extLst>
              <a:ext uri="{FF2B5EF4-FFF2-40B4-BE49-F238E27FC236}">
                <a16:creationId xmlns:a16="http://schemas.microsoft.com/office/drawing/2014/main" id="{CDC42DF6-599C-793B-77C9-F73797851459}"/>
              </a:ext>
            </a:extLst>
          </p:cNvPr>
          <p:cNvSpPr/>
          <p:nvPr/>
        </p:nvSpPr>
        <p:spPr>
          <a:xfrm>
            <a:off x="1811533" y="2798058"/>
            <a:ext cx="4206089" cy="1261884"/>
          </a:xfrm>
          <a:prstGeom prst="rect">
            <a:avLst/>
          </a:prstGeom>
        </p:spPr>
        <p:txBody>
          <a:bodyPr wrap="square">
            <a:spAutoFit/>
          </a:bodyPr>
          <a:lstStyle/>
          <a:p>
            <a:pPr defTabSz="914217" eaLnBrk="1" fontAlgn="auto" hangingPunct="1">
              <a:spcBef>
                <a:spcPts val="0"/>
              </a:spcBef>
              <a:spcAft>
                <a:spcPts val="0"/>
              </a:spcAft>
              <a:defRPr/>
            </a:pPr>
            <a:r>
              <a:rPr lang="en-US" b="1" kern="0" dirty="0">
                <a:solidFill>
                  <a:srgbClr val="FFFFFF">
                    <a:lumMod val="95000"/>
                  </a:srgbClr>
                </a:solidFill>
                <a:latin typeface="Poppins" pitchFamily="2" charset="77"/>
                <a:ea typeface="Lato Light" panose="020F0502020204030203" pitchFamily="34" charset="0"/>
                <a:cs typeface="Poppins" pitchFamily="2" charset="77"/>
              </a:rPr>
              <a:t>More than </a:t>
            </a:r>
            <a:r>
              <a:rPr lang="en-US" sz="2400" b="1" kern="0" dirty="0">
                <a:solidFill>
                  <a:srgbClr val="FFFFFF">
                    <a:lumMod val="95000"/>
                  </a:srgbClr>
                </a:solidFill>
                <a:latin typeface="Poppins" pitchFamily="2" charset="77"/>
                <a:ea typeface="Lato Light" panose="020F0502020204030203" pitchFamily="34" charset="0"/>
                <a:cs typeface="Poppins" pitchFamily="2" charset="77"/>
              </a:rPr>
              <a:t>400</a:t>
            </a:r>
            <a:r>
              <a:rPr lang="en-US" sz="3200" b="1" kern="0" dirty="0">
                <a:solidFill>
                  <a:srgbClr val="FFFFFF">
                    <a:lumMod val="95000"/>
                  </a:srgbClr>
                </a:solidFill>
                <a:latin typeface="Poppins" pitchFamily="2" charset="77"/>
                <a:ea typeface="Lato Light" panose="020F0502020204030203" pitchFamily="34" charset="0"/>
                <a:cs typeface="Poppins" pitchFamily="2" charset="77"/>
              </a:rPr>
              <a:t> </a:t>
            </a:r>
            <a:r>
              <a:rPr lang="en-US" b="1" kern="0" dirty="0">
                <a:solidFill>
                  <a:srgbClr val="FFFFFF">
                    <a:lumMod val="95000"/>
                  </a:srgbClr>
                </a:solidFill>
                <a:latin typeface="Poppins" pitchFamily="2" charset="77"/>
                <a:ea typeface="Lato Light" panose="020F0502020204030203" pitchFamily="34" charset="0"/>
                <a:cs typeface="Poppins" pitchFamily="2" charset="77"/>
              </a:rPr>
              <a:t>staff members </a:t>
            </a:r>
            <a:r>
              <a:rPr lang="en-GB" sz="2400" b="1" kern="0" dirty="0">
                <a:solidFill>
                  <a:srgbClr val="FFFFFF">
                    <a:lumMod val="95000"/>
                  </a:srgbClr>
                </a:solidFill>
                <a:latin typeface="Poppins" pitchFamily="2" charset="77"/>
                <a:ea typeface="Lato Light" panose="020F0502020204030203" pitchFamily="34" charset="0"/>
                <a:cs typeface="Poppins" pitchFamily="2" charset="77"/>
              </a:rPr>
              <a:t>26</a:t>
            </a:r>
            <a:r>
              <a:rPr lang="en-GB" b="1" kern="0" dirty="0">
                <a:solidFill>
                  <a:srgbClr val="FFFFFF">
                    <a:lumMod val="95000"/>
                  </a:srgbClr>
                </a:solidFill>
                <a:latin typeface="Poppins" pitchFamily="2" charset="77"/>
                <a:ea typeface="Lato Light" panose="020F0502020204030203" pitchFamily="34" charset="0"/>
                <a:cs typeface="Poppins" pitchFamily="2" charset="77"/>
              </a:rPr>
              <a:t> </a:t>
            </a:r>
            <a:r>
              <a:rPr lang="en-GB" sz="2000" b="1" kern="0" dirty="0">
                <a:solidFill>
                  <a:srgbClr val="FFFFFF">
                    <a:lumMod val="95000"/>
                  </a:srgbClr>
                </a:solidFill>
                <a:latin typeface="Poppins" pitchFamily="2" charset="77"/>
                <a:ea typeface="Lato Light" panose="020F0502020204030203" pitchFamily="34" charset="0"/>
                <a:cs typeface="Poppins" pitchFamily="2" charset="77"/>
              </a:rPr>
              <a:t>nationalities</a:t>
            </a:r>
            <a:r>
              <a:rPr lang="en-GB" b="1" kern="0" dirty="0">
                <a:solidFill>
                  <a:srgbClr val="FFFFFF">
                    <a:lumMod val="95000"/>
                  </a:srgbClr>
                </a:solidFill>
                <a:latin typeface="Poppins" pitchFamily="2" charset="77"/>
                <a:ea typeface="Lato Light" panose="020F0502020204030203" pitchFamily="34" charset="0"/>
                <a:cs typeface="Poppins" pitchFamily="2" charset="77"/>
              </a:rPr>
              <a:t> and dozens of different </a:t>
            </a:r>
            <a:r>
              <a:rPr lang="en-GB" sz="2000" b="1" kern="0" dirty="0">
                <a:solidFill>
                  <a:srgbClr val="FFFFFF">
                    <a:lumMod val="95000"/>
                  </a:srgbClr>
                </a:solidFill>
                <a:latin typeface="Poppins" pitchFamily="2" charset="77"/>
                <a:ea typeface="Lato Light" panose="020F0502020204030203" pitchFamily="34" charset="0"/>
                <a:cs typeface="Poppins" pitchFamily="2" charset="77"/>
              </a:rPr>
              <a:t>professions</a:t>
            </a:r>
          </a:p>
        </p:txBody>
      </p:sp>
      <p:sp>
        <p:nvSpPr>
          <p:cNvPr id="10" name="Rectangle 9">
            <a:extLst>
              <a:ext uri="{FF2B5EF4-FFF2-40B4-BE49-F238E27FC236}">
                <a16:creationId xmlns:a16="http://schemas.microsoft.com/office/drawing/2014/main" id="{70C25FB1-F9C3-79CD-FF61-9B109FB770A5}"/>
              </a:ext>
            </a:extLst>
          </p:cNvPr>
          <p:cNvSpPr/>
          <p:nvPr/>
        </p:nvSpPr>
        <p:spPr>
          <a:xfrm>
            <a:off x="6495474" y="4314029"/>
            <a:ext cx="5582880" cy="1323439"/>
          </a:xfrm>
          <a:prstGeom prst="rect">
            <a:avLst/>
          </a:prstGeom>
        </p:spPr>
        <p:txBody>
          <a:bodyPr wrap="square">
            <a:spAutoFit/>
          </a:bodyPr>
          <a:lstStyle/>
          <a:p>
            <a:pPr marL="285750" indent="-285750" defTabSz="914217" eaLnBrk="1" fontAlgn="auto" hangingPunct="1">
              <a:spcBef>
                <a:spcPts val="0"/>
              </a:spcBef>
              <a:spcAft>
                <a:spcPts val="0"/>
              </a:spcAft>
              <a:buFont typeface="Wingdings" panose="05000000000000000000" pitchFamily="2" charset="2"/>
              <a:buChar char="§"/>
              <a:defRPr/>
            </a:pPr>
            <a:r>
              <a:rPr lang="en-US" sz="1600" b="1" kern="0" dirty="0">
                <a:solidFill>
                  <a:srgbClr val="FFFFFF">
                    <a:lumMod val="95000"/>
                  </a:srgbClr>
                </a:solidFill>
                <a:latin typeface="+mj-lt"/>
                <a:ea typeface="Lato Light" panose="020F0502020204030203" pitchFamily="34" charset="0"/>
                <a:cs typeface="Poppins" pitchFamily="2" charset="77"/>
              </a:rPr>
              <a:t>5</a:t>
            </a:r>
            <a:r>
              <a:rPr lang="en-US" sz="1600" kern="0" dirty="0">
                <a:solidFill>
                  <a:srgbClr val="FFFFFF">
                    <a:lumMod val="95000"/>
                  </a:srgbClr>
                </a:solidFill>
                <a:latin typeface="+mj-lt"/>
                <a:ea typeface="Lato Light" panose="020F0502020204030203" pitchFamily="34" charset="0"/>
                <a:cs typeface="Poppins" pitchFamily="2" charset="77"/>
              </a:rPr>
              <a:t> intergovernmental committees</a:t>
            </a:r>
          </a:p>
          <a:p>
            <a:pPr marL="285750" indent="-285750" defTabSz="914217" eaLnBrk="1" fontAlgn="auto" hangingPunct="1">
              <a:spcBef>
                <a:spcPts val="0"/>
              </a:spcBef>
              <a:spcAft>
                <a:spcPts val="0"/>
              </a:spcAft>
              <a:buFont typeface="Wingdings" panose="05000000000000000000" pitchFamily="2" charset="2"/>
              <a:buChar char="§"/>
              <a:defRPr/>
            </a:pPr>
            <a:r>
              <a:rPr lang="en-US" sz="1600" b="1" kern="0" dirty="0">
                <a:solidFill>
                  <a:srgbClr val="FFFFFF">
                    <a:lumMod val="95000"/>
                  </a:srgbClr>
                </a:solidFill>
                <a:latin typeface="+mj-lt"/>
                <a:ea typeface="Lato Light" panose="020F0502020204030203" pitchFamily="34" charset="0"/>
                <a:cs typeface="Poppins" pitchFamily="2" charset="77"/>
              </a:rPr>
              <a:t>1</a:t>
            </a:r>
            <a:r>
              <a:rPr lang="en-US" sz="1600" kern="0" dirty="0">
                <a:solidFill>
                  <a:srgbClr val="FFFFFF">
                    <a:lumMod val="95000"/>
                  </a:srgbClr>
                </a:solidFill>
                <a:latin typeface="+mj-lt"/>
                <a:ea typeface="Lato Light" panose="020F0502020204030203" pitchFamily="34" charset="0"/>
                <a:cs typeface="Poppins" pitchFamily="2" charset="77"/>
              </a:rPr>
              <a:t> treaty</a:t>
            </a:r>
            <a:r>
              <a:rPr lang="en-US" sz="1600" kern="0" dirty="0">
                <a:solidFill>
                  <a:schemeClr val="bg1"/>
                </a:solidFill>
                <a:latin typeface="+mj-lt"/>
                <a:ea typeface="Lato Light" panose="020F0502020204030203" pitchFamily="34" charset="0"/>
                <a:cs typeface="Poppins" pitchFamily="2" charset="77"/>
              </a:rPr>
              <a:t>-</a:t>
            </a:r>
            <a:r>
              <a:rPr lang="en-US" sz="1600" kern="0" dirty="0">
                <a:solidFill>
                  <a:srgbClr val="FFFFFF">
                    <a:lumMod val="95000"/>
                  </a:srgbClr>
                </a:solidFill>
                <a:latin typeface="+mj-lt"/>
                <a:ea typeface="Lato Light" panose="020F0502020204030203" pitchFamily="34" charset="0"/>
                <a:cs typeface="Poppins" pitchFamily="2" charset="77"/>
              </a:rPr>
              <a:t>based body (EPC)</a:t>
            </a:r>
          </a:p>
          <a:p>
            <a:pPr marL="285750" indent="-285750" defTabSz="914217" eaLnBrk="1" fontAlgn="auto" hangingPunct="1">
              <a:spcBef>
                <a:spcPts val="0"/>
              </a:spcBef>
              <a:spcAft>
                <a:spcPts val="0"/>
              </a:spcAft>
              <a:buFont typeface="Wingdings" panose="05000000000000000000" pitchFamily="2" charset="2"/>
              <a:buChar char="§"/>
              <a:defRPr/>
            </a:pPr>
            <a:r>
              <a:rPr lang="en-US" sz="1600" b="1" kern="0" dirty="0">
                <a:solidFill>
                  <a:srgbClr val="FFFFFF">
                    <a:lumMod val="95000"/>
                  </a:srgbClr>
                </a:solidFill>
                <a:latin typeface="+mj-lt"/>
                <a:ea typeface="Lato Light" panose="020F0502020204030203" pitchFamily="34" charset="0"/>
                <a:cs typeface="Poppins" pitchFamily="2" charset="77"/>
              </a:rPr>
              <a:t>2</a:t>
            </a:r>
            <a:r>
              <a:rPr lang="en-US" sz="1600" kern="0" dirty="0">
                <a:solidFill>
                  <a:srgbClr val="FFFFFF">
                    <a:lumMod val="95000"/>
                  </a:srgbClr>
                </a:solidFill>
                <a:latin typeface="+mj-lt"/>
                <a:ea typeface="Lato Light" panose="020F0502020204030203" pitchFamily="34" charset="0"/>
                <a:cs typeface="Poppins" pitchFamily="2" charset="77"/>
              </a:rPr>
              <a:t> steering committees (BSP, CEP)</a:t>
            </a:r>
          </a:p>
          <a:p>
            <a:pPr marL="285750" indent="-285750" defTabSz="914217" eaLnBrk="1" fontAlgn="auto" hangingPunct="1">
              <a:spcBef>
                <a:spcPts val="0"/>
              </a:spcBef>
              <a:spcAft>
                <a:spcPts val="0"/>
              </a:spcAft>
              <a:buFont typeface="Wingdings" panose="05000000000000000000" pitchFamily="2" charset="2"/>
              <a:buChar char="§"/>
              <a:defRPr/>
            </a:pPr>
            <a:r>
              <a:rPr lang="en-US" sz="1600" b="1" kern="0" dirty="0">
                <a:solidFill>
                  <a:srgbClr val="FFFFFF">
                    <a:lumMod val="95000"/>
                  </a:srgbClr>
                </a:solidFill>
                <a:latin typeface="+mj-lt"/>
                <a:ea typeface="Lato Light" panose="020F0502020204030203" pitchFamily="34" charset="0"/>
                <a:cs typeface="Poppins" pitchFamily="2" charset="77"/>
              </a:rPr>
              <a:t>3</a:t>
            </a:r>
            <a:r>
              <a:rPr lang="en-US" sz="1600" kern="0" dirty="0">
                <a:solidFill>
                  <a:srgbClr val="FFFFFF">
                    <a:lumMod val="95000"/>
                  </a:srgbClr>
                </a:solidFill>
                <a:latin typeface="+mj-lt"/>
                <a:ea typeface="Lato Light" panose="020F0502020204030203" pitchFamily="34" charset="0"/>
                <a:cs typeface="Poppins" pitchFamily="2" charset="77"/>
              </a:rPr>
              <a:t> networks</a:t>
            </a:r>
          </a:p>
          <a:p>
            <a:pPr marL="285750" indent="-285750" defTabSz="914217" eaLnBrk="1" fontAlgn="auto" hangingPunct="1">
              <a:spcBef>
                <a:spcPts val="0"/>
              </a:spcBef>
              <a:spcAft>
                <a:spcPts val="0"/>
              </a:spcAft>
              <a:buFont typeface="Wingdings" panose="05000000000000000000" pitchFamily="2" charset="2"/>
              <a:buChar char="§"/>
              <a:defRPr/>
            </a:pPr>
            <a:r>
              <a:rPr lang="en-US" sz="1600" kern="0" dirty="0">
                <a:solidFill>
                  <a:srgbClr val="FFFFFF">
                    <a:lumMod val="95000"/>
                  </a:srgbClr>
                </a:solidFill>
                <a:latin typeface="+mj-lt"/>
                <a:ea typeface="Lato Light" panose="020F0502020204030203" pitchFamily="34" charset="0"/>
                <a:cs typeface="Poppins" pitchFamily="2" charset="77"/>
              </a:rPr>
              <a:t>More than </a:t>
            </a:r>
            <a:r>
              <a:rPr lang="en-US" sz="1600" b="1" kern="0" dirty="0">
                <a:solidFill>
                  <a:srgbClr val="FFFFFF">
                    <a:lumMod val="95000"/>
                  </a:srgbClr>
                </a:solidFill>
                <a:latin typeface="+mj-lt"/>
                <a:ea typeface="Lato Light" panose="020F0502020204030203" pitchFamily="34" charset="0"/>
                <a:cs typeface="Poppins" pitchFamily="2" charset="77"/>
              </a:rPr>
              <a:t>100</a:t>
            </a:r>
            <a:r>
              <a:rPr lang="en-US" sz="1600" kern="0" dirty="0">
                <a:solidFill>
                  <a:srgbClr val="FFFFFF">
                    <a:lumMod val="95000"/>
                  </a:srgbClr>
                </a:solidFill>
                <a:latin typeface="+mj-lt"/>
                <a:ea typeface="Lato Light" panose="020F0502020204030203" pitchFamily="34" charset="0"/>
                <a:cs typeface="Poppins" pitchFamily="2" charset="77"/>
              </a:rPr>
              <a:t> expert groups </a:t>
            </a:r>
          </a:p>
        </p:txBody>
      </p:sp>
      <p:sp>
        <p:nvSpPr>
          <p:cNvPr id="11" name="Rectangle 10">
            <a:extLst>
              <a:ext uri="{FF2B5EF4-FFF2-40B4-BE49-F238E27FC236}">
                <a16:creationId xmlns:a16="http://schemas.microsoft.com/office/drawing/2014/main" id="{88F12117-9ADE-5F9E-A93F-596B8E052804}"/>
              </a:ext>
            </a:extLst>
          </p:cNvPr>
          <p:cNvSpPr/>
          <p:nvPr/>
        </p:nvSpPr>
        <p:spPr>
          <a:xfrm>
            <a:off x="1350526" y="4746027"/>
            <a:ext cx="3342960" cy="430887"/>
          </a:xfrm>
          <a:prstGeom prst="rect">
            <a:avLst/>
          </a:prstGeom>
        </p:spPr>
        <p:txBody>
          <a:bodyPr wrap="square">
            <a:spAutoFit/>
          </a:bodyPr>
          <a:lstStyle/>
          <a:p>
            <a:pPr lvl="1">
              <a:defRPr/>
            </a:pPr>
            <a:r>
              <a:rPr lang="en-GB" sz="2200" b="1" dirty="0">
                <a:solidFill>
                  <a:schemeClr val="bg1"/>
                </a:solidFill>
                <a:cs typeface="Calibri" panose="020F0502020204030204" pitchFamily="34" charset="0"/>
              </a:rPr>
              <a:t>Sites</a:t>
            </a:r>
          </a:p>
        </p:txBody>
      </p:sp>
      <p:sp>
        <p:nvSpPr>
          <p:cNvPr id="12" name="Rectangle 11">
            <a:extLst>
              <a:ext uri="{FF2B5EF4-FFF2-40B4-BE49-F238E27FC236}">
                <a16:creationId xmlns:a16="http://schemas.microsoft.com/office/drawing/2014/main" id="{3A1EF54B-EBA9-312A-196C-72101617939F}"/>
              </a:ext>
            </a:extLst>
          </p:cNvPr>
          <p:cNvSpPr/>
          <p:nvPr/>
        </p:nvSpPr>
        <p:spPr>
          <a:xfrm>
            <a:off x="7269420" y="1250600"/>
            <a:ext cx="3342960" cy="430887"/>
          </a:xfrm>
          <a:prstGeom prst="rect">
            <a:avLst/>
          </a:prstGeom>
        </p:spPr>
        <p:txBody>
          <a:bodyPr wrap="square">
            <a:spAutoFit/>
          </a:bodyPr>
          <a:lstStyle/>
          <a:p>
            <a:pPr lvl="1">
              <a:defRPr/>
            </a:pPr>
            <a:r>
              <a:rPr lang="en-GB" sz="2200" b="1" dirty="0">
                <a:solidFill>
                  <a:schemeClr val="bg1"/>
                </a:solidFill>
                <a:cs typeface="Calibri" panose="020F0502020204030204" pitchFamily="34" charset="0"/>
              </a:rPr>
              <a:t>Areas of work</a:t>
            </a:r>
          </a:p>
        </p:txBody>
      </p:sp>
      <p:sp>
        <p:nvSpPr>
          <p:cNvPr id="13" name="Rectangle 12">
            <a:extLst>
              <a:ext uri="{FF2B5EF4-FFF2-40B4-BE49-F238E27FC236}">
                <a16:creationId xmlns:a16="http://schemas.microsoft.com/office/drawing/2014/main" id="{15F50B0C-0156-AAD5-4DF9-2B0C6FD84897}"/>
              </a:ext>
            </a:extLst>
          </p:cNvPr>
          <p:cNvSpPr/>
          <p:nvPr/>
        </p:nvSpPr>
        <p:spPr>
          <a:xfrm>
            <a:off x="7727706" y="1609706"/>
            <a:ext cx="3941073" cy="1077218"/>
          </a:xfrm>
          <a:prstGeom prst="rect">
            <a:avLst/>
          </a:prstGeom>
        </p:spPr>
        <p:txBody>
          <a:bodyPr wrap="square">
            <a:spAutoFit/>
          </a:bodyPr>
          <a:lstStyle/>
          <a:p>
            <a:pPr marL="285750" indent="-285750" defTabSz="914217" eaLnBrk="1" fontAlgn="auto" hangingPunct="1">
              <a:spcBef>
                <a:spcPts val="0"/>
              </a:spcBef>
              <a:spcAft>
                <a:spcPts val="0"/>
              </a:spcAft>
              <a:buFont typeface="Wingdings" panose="05000000000000000000" pitchFamily="2" charset="2"/>
              <a:buChar char="§"/>
              <a:defRPr/>
            </a:pPr>
            <a:r>
              <a:rPr lang="en-US" sz="1600" kern="0" dirty="0">
                <a:solidFill>
                  <a:schemeClr val="bg1"/>
                </a:solidFill>
                <a:ea typeface="League Spartan" charset="0"/>
                <a:cs typeface="Poppins" pitchFamily="2" charset="77"/>
              </a:rPr>
              <a:t>Medicinal products</a:t>
            </a:r>
          </a:p>
          <a:p>
            <a:pPr marL="285750" indent="-285750" defTabSz="914217" eaLnBrk="1" fontAlgn="auto" hangingPunct="1">
              <a:spcBef>
                <a:spcPts val="0"/>
              </a:spcBef>
              <a:spcAft>
                <a:spcPts val="0"/>
              </a:spcAft>
              <a:buFont typeface="Wingdings" panose="05000000000000000000" pitchFamily="2" charset="2"/>
              <a:buChar char="§"/>
              <a:defRPr/>
            </a:pPr>
            <a:r>
              <a:rPr lang="en-US" sz="1600" kern="0" dirty="0">
                <a:solidFill>
                  <a:schemeClr val="bg1"/>
                </a:solidFill>
                <a:ea typeface="League Spartan" charset="0"/>
                <a:cs typeface="Poppins" pitchFamily="2" charset="77"/>
              </a:rPr>
              <a:t>Substances of human origin </a:t>
            </a:r>
          </a:p>
          <a:p>
            <a:pPr marL="285750" indent="-285750" defTabSz="914217" eaLnBrk="1" fontAlgn="auto" hangingPunct="1">
              <a:spcBef>
                <a:spcPts val="0"/>
              </a:spcBef>
              <a:spcAft>
                <a:spcPts val="0"/>
              </a:spcAft>
              <a:buFont typeface="Wingdings" panose="05000000000000000000" pitchFamily="2" charset="2"/>
              <a:buChar char="§"/>
              <a:defRPr/>
            </a:pPr>
            <a:r>
              <a:rPr lang="en-US" sz="1600" kern="0" dirty="0">
                <a:solidFill>
                  <a:schemeClr val="bg1"/>
                </a:solidFill>
                <a:ea typeface="League Spartan" charset="0"/>
                <a:cs typeface="Poppins" pitchFamily="2" charset="77"/>
              </a:rPr>
              <a:t>Pharmaceutical care</a:t>
            </a:r>
          </a:p>
          <a:p>
            <a:pPr marL="285750" indent="-285750" defTabSz="914217" eaLnBrk="1" fontAlgn="auto" hangingPunct="1">
              <a:spcBef>
                <a:spcPts val="0"/>
              </a:spcBef>
              <a:spcAft>
                <a:spcPts val="0"/>
              </a:spcAft>
              <a:buFont typeface="Wingdings" panose="05000000000000000000" pitchFamily="2" charset="2"/>
              <a:buChar char="§"/>
              <a:defRPr/>
            </a:pPr>
            <a:r>
              <a:rPr lang="en-US" sz="1600" kern="0" dirty="0">
                <a:solidFill>
                  <a:schemeClr val="bg1"/>
                </a:solidFill>
                <a:ea typeface="League Spartan" charset="0"/>
                <a:cs typeface="Poppins" pitchFamily="2" charset="77"/>
              </a:rPr>
              <a:t>Consumer health</a:t>
            </a:r>
          </a:p>
        </p:txBody>
      </p:sp>
      <p:sp>
        <p:nvSpPr>
          <p:cNvPr id="14" name="Rectangle 13">
            <a:extLst>
              <a:ext uri="{FF2B5EF4-FFF2-40B4-BE49-F238E27FC236}">
                <a16:creationId xmlns:a16="http://schemas.microsoft.com/office/drawing/2014/main" id="{068F295D-FAAF-507C-E082-B61FE1C7727E}"/>
              </a:ext>
            </a:extLst>
          </p:cNvPr>
          <p:cNvSpPr/>
          <p:nvPr/>
        </p:nvSpPr>
        <p:spPr>
          <a:xfrm>
            <a:off x="7658768" y="2963495"/>
            <a:ext cx="4272311"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229DCE">
                  <a:lumMod val="75000"/>
                </a:srgbClr>
              </a:buClr>
              <a:buSzTx/>
              <a:buFontTx/>
              <a:buNone/>
              <a:tabLst>
                <a:tab pos="808038" algn="l"/>
              </a:tabLst>
              <a:defRPr/>
            </a:pPr>
            <a:r>
              <a:rPr kumimoji="0" lang="en-GB" b="1" i="0" u="none" strike="noStrike" kern="0" cap="none" spc="0" normalizeH="0" baseline="0" noProof="0" dirty="0">
                <a:ln>
                  <a:noFill/>
                </a:ln>
                <a:solidFill>
                  <a:srgbClr val="FFFFFF">
                    <a:lumMod val="95000"/>
                  </a:srgbClr>
                </a:solidFill>
                <a:effectLst/>
                <a:uLnTx/>
                <a:uFillTx/>
                <a:ea typeface="Lato Light" panose="020F0502020204030203" pitchFamily="34" charset="0"/>
                <a:cs typeface="Poppins" pitchFamily="2" charset="77"/>
              </a:rPr>
              <a:t>Working with a global network of almost </a:t>
            </a:r>
            <a:r>
              <a:rPr kumimoji="0" lang="en-GB" sz="2400" b="1" i="0" u="none" strike="noStrike" kern="0" cap="none" spc="0" normalizeH="0" baseline="0" noProof="0" dirty="0">
                <a:ln>
                  <a:noFill/>
                </a:ln>
                <a:solidFill>
                  <a:srgbClr val="FFFFFF"/>
                </a:solidFill>
                <a:effectLst/>
                <a:uLnTx/>
                <a:uFillTx/>
                <a:ea typeface="Lato Light" panose="020F0502020204030203" pitchFamily="34" charset="0"/>
                <a:cs typeface="Poppins" pitchFamily="2" charset="77"/>
              </a:rPr>
              <a:t>2 000 </a:t>
            </a:r>
            <a:r>
              <a:rPr kumimoji="0" lang="en-GB" b="1" i="0" u="none" strike="noStrike" kern="0" cap="none" spc="0" normalizeH="0" baseline="0" noProof="0" dirty="0">
                <a:ln>
                  <a:noFill/>
                </a:ln>
                <a:solidFill>
                  <a:srgbClr val="FFFFFF"/>
                </a:solidFill>
                <a:effectLst/>
                <a:uLnTx/>
                <a:uFillTx/>
                <a:ea typeface="Lato Light" panose="020F0502020204030203" pitchFamily="34" charset="0"/>
                <a:cs typeface="Poppins" pitchFamily="2" charset="77"/>
              </a:rPr>
              <a:t>experts</a:t>
            </a:r>
            <a:r>
              <a:rPr kumimoji="0" lang="en-GB" b="1" i="0" u="none" strike="noStrike" kern="0" cap="none" spc="0" normalizeH="0" baseline="0" noProof="0" dirty="0">
                <a:ln>
                  <a:noFill/>
                </a:ln>
                <a:solidFill>
                  <a:srgbClr val="FFFFFF">
                    <a:lumMod val="95000"/>
                  </a:srgbClr>
                </a:solidFill>
                <a:effectLst/>
                <a:uLnTx/>
                <a:uFillTx/>
                <a:ea typeface="Lato Light" panose="020F0502020204030203" pitchFamily="34" charset="0"/>
                <a:cs typeface="Poppins" pitchFamily="2" charset="77"/>
              </a:rPr>
              <a:t> from a wide variety of scientific disciplines</a:t>
            </a:r>
          </a:p>
        </p:txBody>
      </p:sp>
      <p:pic>
        <p:nvPicPr>
          <p:cNvPr id="15" name="Image 6">
            <a:extLst>
              <a:ext uri="{FF2B5EF4-FFF2-40B4-BE49-F238E27FC236}">
                <a16:creationId xmlns:a16="http://schemas.microsoft.com/office/drawing/2014/main" id="{AD19E26D-2E54-50EE-F0F5-FB26732F2AA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2068" y="4414690"/>
            <a:ext cx="1220835" cy="115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 4">
            <a:extLst>
              <a:ext uri="{FF2B5EF4-FFF2-40B4-BE49-F238E27FC236}">
                <a16:creationId xmlns:a16="http://schemas.microsoft.com/office/drawing/2014/main" id="{05AB80C2-9187-226C-37AD-C32930EC980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84616" y="4414689"/>
            <a:ext cx="1628650" cy="1156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563392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DB929-C3AF-9FA9-DA13-812F8B5FD320}"/>
              </a:ext>
            </a:extLst>
          </p:cNvPr>
          <p:cNvSpPr>
            <a:spLocks noGrp="1"/>
          </p:cNvSpPr>
          <p:nvPr>
            <p:ph type="title"/>
          </p:nvPr>
        </p:nvSpPr>
        <p:spPr/>
        <p:txBody>
          <a:bodyPr/>
          <a:lstStyle/>
          <a:p>
            <a:r>
              <a:rPr lang="en-GB" dirty="0"/>
              <a:t>What jobs do we need to fill?</a:t>
            </a:r>
          </a:p>
        </p:txBody>
      </p:sp>
      <p:pic>
        <p:nvPicPr>
          <p:cNvPr id="5" name="Picture 4">
            <a:extLst>
              <a:ext uri="{FF2B5EF4-FFF2-40B4-BE49-F238E27FC236}">
                <a16:creationId xmlns:a16="http://schemas.microsoft.com/office/drawing/2014/main" id="{9CFC948C-FAEA-4559-10C6-055812F50816}"/>
              </a:ext>
            </a:extLst>
          </p:cNvPr>
          <p:cNvPicPr>
            <a:picLocks noChangeAspect="1"/>
          </p:cNvPicPr>
          <p:nvPr/>
        </p:nvPicPr>
        <p:blipFill>
          <a:blip r:embed="rId2"/>
          <a:stretch>
            <a:fillRect/>
          </a:stretch>
        </p:blipFill>
        <p:spPr>
          <a:xfrm>
            <a:off x="490997" y="763410"/>
            <a:ext cx="11358103" cy="5523090"/>
          </a:xfrm>
          <a:prstGeom prst="rect">
            <a:avLst/>
          </a:prstGeom>
        </p:spPr>
      </p:pic>
      <p:sp>
        <p:nvSpPr>
          <p:cNvPr id="8" name="Content Placeholder 1">
            <a:extLst>
              <a:ext uri="{FF2B5EF4-FFF2-40B4-BE49-F238E27FC236}">
                <a16:creationId xmlns:a16="http://schemas.microsoft.com/office/drawing/2014/main" id="{8523B572-13FB-738D-0B4C-A0DD6EE22D00}"/>
              </a:ext>
            </a:extLst>
          </p:cNvPr>
          <p:cNvSpPr txBox="1">
            <a:spLocks/>
          </p:cNvSpPr>
          <p:nvPr/>
        </p:nvSpPr>
        <p:spPr>
          <a:xfrm>
            <a:off x="2657474" y="1512971"/>
            <a:ext cx="8784557" cy="1590674"/>
          </a:xfrm>
          <a:prstGeom prst="rect">
            <a:avLst/>
          </a:prstGeom>
          <a:noFill/>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spcBef>
                <a:spcPts val="600"/>
              </a:spcBef>
              <a:buClr>
                <a:schemeClr val="tx1"/>
              </a:buClr>
            </a:pPr>
            <a:r>
              <a:rPr lang="en-GB" sz="3200" b="1" dirty="0">
                <a:solidFill>
                  <a:schemeClr val="bg1"/>
                </a:solidFill>
                <a:ea typeface="Calibri" panose="020F0502020204030204" pitchFamily="34" charset="0"/>
                <a:cs typeface="Calibri" panose="020F0502020204030204" pitchFamily="34" charset="0"/>
              </a:rPr>
              <a:t>European Pharmacopoeia Department</a:t>
            </a:r>
          </a:p>
        </p:txBody>
      </p:sp>
      <p:sp>
        <p:nvSpPr>
          <p:cNvPr id="9" name="Content Placeholder 1">
            <a:extLst>
              <a:ext uri="{FF2B5EF4-FFF2-40B4-BE49-F238E27FC236}">
                <a16:creationId xmlns:a16="http://schemas.microsoft.com/office/drawing/2014/main" id="{E1388FCF-F6D5-D624-F8A6-E3F723EADFF8}"/>
              </a:ext>
            </a:extLst>
          </p:cNvPr>
          <p:cNvSpPr txBox="1">
            <a:spLocks/>
          </p:cNvSpPr>
          <p:nvPr/>
        </p:nvSpPr>
        <p:spPr>
          <a:xfrm>
            <a:off x="2657474" y="3337581"/>
            <a:ext cx="8105776" cy="515626"/>
          </a:xfrm>
          <a:prstGeom prst="rect">
            <a:avLst/>
          </a:prstGeom>
          <a:noFill/>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spcBef>
                <a:spcPts val="600"/>
              </a:spcBef>
              <a:buClr>
                <a:schemeClr val="tx1"/>
              </a:buClr>
            </a:pPr>
            <a:r>
              <a:rPr lang="en-GB" sz="3200" b="1" dirty="0">
                <a:solidFill>
                  <a:schemeClr val="bg1"/>
                </a:solidFill>
                <a:ea typeface="Calibri" panose="020F0502020204030204" pitchFamily="34" charset="0"/>
                <a:cs typeface="Calibri" panose="020F0502020204030204" pitchFamily="34" charset="0"/>
              </a:rPr>
              <a:t>Laboratory Department</a:t>
            </a:r>
          </a:p>
        </p:txBody>
      </p:sp>
      <p:sp>
        <p:nvSpPr>
          <p:cNvPr id="10" name="Content Placeholder 1">
            <a:extLst>
              <a:ext uri="{FF2B5EF4-FFF2-40B4-BE49-F238E27FC236}">
                <a16:creationId xmlns:a16="http://schemas.microsoft.com/office/drawing/2014/main" id="{231D5747-9FC9-0970-946F-B199270CE294}"/>
              </a:ext>
            </a:extLst>
          </p:cNvPr>
          <p:cNvSpPr txBox="1">
            <a:spLocks/>
          </p:cNvSpPr>
          <p:nvPr/>
        </p:nvSpPr>
        <p:spPr>
          <a:xfrm>
            <a:off x="2657474" y="5086093"/>
            <a:ext cx="8652210" cy="1590675"/>
          </a:xfrm>
          <a:prstGeom prst="rect">
            <a:avLst/>
          </a:prstGeom>
          <a:noFill/>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spcBef>
                <a:spcPts val="600"/>
              </a:spcBef>
              <a:buClr>
                <a:schemeClr val="tx1"/>
              </a:buClr>
            </a:pPr>
            <a:r>
              <a:rPr lang="en-GB" sz="3200" b="1" dirty="0">
                <a:solidFill>
                  <a:schemeClr val="bg1"/>
                </a:solidFill>
                <a:ea typeface="Calibri" panose="020F0502020204030204" pitchFamily="34" charset="0"/>
                <a:cs typeface="Calibri" panose="020F0502020204030204" pitchFamily="34" charset="0"/>
              </a:rPr>
              <a:t>Certification of Substances Department</a:t>
            </a:r>
          </a:p>
        </p:txBody>
      </p:sp>
    </p:spTree>
    <p:extLst>
      <p:ext uri="{BB962C8B-B14F-4D97-AF65-F5344CB8AC3E}">
        <p14:creationId xmlns:p14="http://schemas.microsoft.com/office/powerpoint/2010/main" val="30989173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theme/theme1.xml><?xml version="1.0" encoding="utf-8"?>
<a:theme xmlns:a="http://schemas.openxmlformats.org/drawingml/2006/main" name="1_Custom Design">
  <a:themeElements>
    <a:clrScheme name="Custom 1">
      <a:dk1>
        <a:srgbClr val="1F497D"/>
      </a:dk1>
      <a:lt1>
        <a:sysClr val="window" lastClr="FFFFFF"/>
      </a:lt1>
      <a:dk2>
        <a:srgbClr val="000000"/>
      </a:dk2>
      <a:lt2>
        <a:srgbClr val="EEECE1"/>
      </a:lt2>
      <a:accent1>
        <a:srgbClr val="1F497D"/>
      </a:accent1>
      <a:accent2>
        <a:srgbClr val="1F497D"/>
      </a:accent2>
      <a:accent3>
        <a:srgbClr val="1F497D"/>
      </a:accent3>
      <a:accent4>
        <a:srgbClr val="1F497D"/>
      </a:accent4>
      <a:accent5>
        <a:srgbClr val="1F497D"/>
      </a:accent5>
      <a:accent6>
        <a:srgbClr val="1F497D"/>
      </a:accent6>
      <a:hlink>
        <a:srgbClr val="0000FF"/>
      </a:hlink>
      <a:folHlink>
        <a:srgbClr val="800080"/>
      </a:folHlink>
    </a:clrScheme>
    <a:fontScheme name="Custom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D321512-7D8C-406C-B170-9B753F43541A}" vid="{256CF73D-6BD2-46EE-8B52-ACE5CAF13766}"/>
    </a:ext>
  </a:extLst>
</a:theme>
</file>

<file path=ppt/theme/theme2.xml><?xml version="1.0" encoding="utf-8"?>
<a:theme xmlns:a="http://schemas.openxmlformats.org/drawingml/2006/main" name="Custom Design">
  <a:themeElements>
    <a:clrScheme name="Custom 1">
      <a:dk1>
        <a:srgbClr val="1F497D"/>
      </a:dk1>
      <a:lt1>
        <a:sysClr val="window" lastClr="FFFFFF"/>
      </a:lt1>
      <a:dk2>
        <a:srgbClr val="000000"/>
      </a:dk2>
      <a:lt2>
        <a:srgbClr val="EEECE1"/>
      </a:lt2>
      <a:accent1>
        <a:srgbClr val="1F497D"/>
      </a:accent1>
      <a:accent2>
        <a:srgbClr val="1F497D"/>
      </a:accent2>
      <a:accent3>
        <a:srgbClr val="1F497D"/>
      </a:accent3>
      <a:accent4>
        <a:srgbClr val="1F497D"/>
      </a:accent4>
      <a:accent5>
        <a:srgbClr val="1F497D"/>
      </a:accent5>
      <a:accent6>
        <a:srgbClr val="1F497D"/>
      </a:accent6>
      <a:hlink>
        <a:srgbClr val="0000FF"/>
      </a:hlink>
      <a:folHlink>
        <a:srgbClr val="800080"/>
      </a:folHlink>
    </a:clrScheme>
    <a:fontScheme name="Custom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D321512-7D8C-406C-B170-9B753F43541A}" vid="{018DD8EB-A23C-4923-B078-8066F934DAF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EDQM Power Point template 2023</Template>
  <TotalTime>1992</TotalTime>
  <Words>1957</Words>
  <Application>Microsoft Office PowerPoint</Application>
  <PresentationFormat>Widescreen</PresentationFormat>
  <Paragraphs>288</Paragraphs>
  <Slides>37</Slides>
  <Notes>13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37</vt:i4>
      </vt:variant>
    </vt:vector>
  </HeadingPairs>
  <TitlesOfParts>
    <vt:vector size="47" baseType="lpstr">
      <vt:lpstr>Arial</vt:lpstr>
      <vt:lpstr>Calibri</vt:lpstr>
      <vt:lpstr>Courier New</vt:lpstr>
      <vt:lpstr>Myriad Pro</vt:lpstr>
      <vt:lpstr>Poppins</vt:lpstr>
      <vt:lpstr>Tahoma</vt:lpstr>
      <vt:lpstr>Times</vt:lpstr>
      <vt:lpstr>Wingdings</vt:lpstr>
      <vt:lpstr>1_Custom Design</vt:lpstr>
      <vt:lpstr>Custom Design</vt:lpstr>
      <vt:lpstr>Welcome!</vt:lpstr>
      <vt:lpstr>PowerPoint Presentation</vt:lpstr>
      <vt:lpstr>Agenda</vt:lpstr>
      <vt:lpstr>The EDQM, a Directorate of the Council of Europe</vt:lpstr>
      <vt:lpstr>What we stand for</vt:lpstr>
      <vt:lpstr> </vt:lpstr>
      <vt:lpstr>EDQM, in Europe and beyond</vt:lpstr>
      <vt:lpstr>Key figures</vt:lpstr>
      <vt:lpstr>What jobs do we need to fill?</vt:lpstr>
      <vt:lpstr>The role of scientific programme managers </vt:lpstr>
      <vt:lpstr>Amela Saračević</vt:lpstr>
      <vt:lpstr>EPD </vt:lpstr>
      <vt:lpstr>The team</vt:lpstr>
      <vt:lpstr>My role in EPD </vt:lpstr>
      <vt:lpstr>Working in EPD</vt:lpstr>
      <vt:lpstr>The role of scientific programme managers </vt:lpstr>
      <vt:lpstr>Jochen Pauwels</vt:lpstr>
      <vt:lpstr>The workplace</vt:lpstr>
      <vt:lpstr>The job</vt:lpstr>
      <vt:lpstr>The role of scientific programme managers </vt:lpstr>
      <vt:lpstr>Andrea Melloni </vt:lpstr>
      <vt:lpstr>Certification of Substances Department (DCEP)</vt:lpstr>
      <vt:lpstr>The team</vt:lpstr>
      <vt:lpstr>The job</vt:lpstr>
      <vt:lpstr>Why I like the job and you might too….</vt:lpstr>
      <vt:lpstr>Application and recruitment process</vt:lpstr>
      <vt:lpstr>Our ideal candidates (1/2)</vt:lpstr>
      <vt:lpstr>Our ideal candidates (2/2)</vt:lpstr>
      <vt:lpstr>Application form and shortlisting</vt:lpstr>
      <vt:lpstr>Tests</vt:lpstr>
      <vt:lpstr>Pre-selection list and interview</vt:lpstr>
      <vt:lpstr>Offer</vt:lpstr>
      <vt:lpstr>Your contract</vt:lpstr>
      <vt:lpstr>The recruitment process</vt:lpstr>
      <vt:lpstr>Why join the EDQM team?</vt:lpstr>
      <vt:lpstr>I am interested but, I am hesitating</vt:lpstr>
      <vt:lpstr>PowerPoint Presentation</vt:lpstr>
    </vt:vector>
  </TitlesOfParts>
  <Company>EDQM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GILCHRIST Fiona</dc:creator>
  <cp:lastModifiedBy>PETRISOR Anca</cp:lastModifiedBy>
  <cp:revision>59</cp:revision>
  <dcterms:created xsi:type="dcterms:W3CDTF">2023-04-05T09:10:42Z</dcterms:created>
  <dcterms:modified xsi:type="dcterms:W3CDTF">2023-12-07T17:38:06Z</dcterms:modified>
</cp:coreProperties>
</file>